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6" r:id="rId2"/>
    <p:sldId id="269" r:id="rId3"/>
    <p:sldId id="271" r:id="rId4"/>
    <p:sldId id="270" r:id="rId5"/>
    <p:sldId id="272" r:id="rId6"/>
    <p:sldId id="264" r:id="rId7"/>
    <p:sldId id="273" r:id="rId8"/>
    <p:sldId id="257" r:id="rId9"/>
    <p:sldId id="258" r:id="rId10"/>
    <p:sldId id="259" r:id="rId11"/>
    <p:sldId id="260" r:id="rId12"/>
    <p:sldId id="261" r:id="rId13"/>
    <p:sldId id="262" r:id="rId14"/>
    <p:sldId id="266" r:id="rId15"/>
    <p:sldId id="263" r:id="rId16"/>
    <p:sldId id="267" r:id="rId17"/>
    <p:sldId id="268" r:id="rId18"/>
    <p:sldId id="265"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A9E9"/>
    <a:srgbClr val="DF9B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autoAdjust="0"/>
  </p:normalViewPr>
  <p:slideViewPr>
    <p:cSldViewPr snapToGrid="0">
      <p:cViewPr varScale="1">
        <p:scale>
          <a:sx n="88" d="100"/>
          <a:sy n="88" d="100"/>
        </p:scale>
        <p:origin x="918"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273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Percent</c:v>
                </c:pt>
              </c:strCache>
            </c:strRef>
          </c:tx>
          <c:cat>
            <c:strRef>
              <c:f>Sheet1!$A$2:$A$4</c:f>
              <c:strCache>
                <c:ptCount val="3"/>
                <c:pt idx="0">
                  <c:v>Asset Allocation</c:v>
                </c:pt>
                <c:pt idx="1">
                  <c:v>Security Selection</c:v>
                </c:pt>
                <c:pt idx="2">
                  <c:v>Market Timing</c:v>
                </c:pt>
              </c:strCache>
            </c:strRef>
          </c:cat>
          <c:val>
            <c:numRef>
              <c:f>Sheet1!$B$2:$B$4</c:f>
              <c:numCache>
                <c:formatCode>General</c:formatCode>
                <c:ptCount val="3"/>
                <c:pt idx="0">
                  <c:v>94</c:v>
                </c:pt>
                <c:pt idx="1">
                  <c:v>4</c:v>
                </c:pt>
                <c:pt idx="2">
                  <c:v>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smtClean="0"/>
              <a:t>Basic Allocation: Portfolios ≤ $50,000</a:t>
            </a:r>
            <a:endParaRPr lang="en-US" sz="1400" dirty="0"/>
          </a:p>
        </c:rich>
      </c:tx>
      <c:layout>
        <c:manualLayout>
          <c:xMode val="edge"/>
          <c:yMode val="edge"/>
          <c:x val="0.20823040502290155"/>
          <c:y val="0.12857142857142856"/>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1.9607843137254902E-2"/>
          <c:y val="0.25285714285714284"/>
          <c:w val="0.51279398898667061"/>
          <c:h val="0.69476190476190458"/>
        </c:manualLayout>
      </c:layout>
      <c:pie3DChart>
        <c:varyColors val="1"/>
        <c:ser>
          <c:idx val="0"/>
          <c:order val="0"/>
          <c:tx>
            <c:strRef>
              <c:f>Sheet1!$B$1</c:f>
              <c:strCache>
                <c:ptCount val="1"/>
                <c:pt idx="0">
                  <c:v>Basic</c:v>
                </c:pt>
              </c:strCache>
            </c:strRef>
          </c:tx>
          <c:cat>
            <c:strRef>
              <c:f>Sheet1!$A$2:$A$4</c:f>
              <c:strCache>
                <c:ptCount val="3"/>
                <c:pt idx="0">
                  <c:v>Russell 3000 - IWV (40%)</c:v>
                </c:pt>
                <c:pt idx="1">
                  <c:v>World Equity ex US - VEU (20%)</c:v>
                </c:pt>
                <c:pt idx="2">
                  <c:v>Short-Term Bond - BSV (40%)</c:v>
                </c:pt>
              </c:strCache>
            </c:strRef>
          </c:cat>
          <c:val>
            <c:numRef>
              <c:f>Sheet1!$B$2:$B$4</c:f>
              <c:numCache>
                <c:formatCode>General</c:formatCode>
                <c:ptCount val="3"/>
                <c:pt idx="0">
                  <c:v>40</c:v>
                </c:pt>
                <c:pt idx="1">
                  <c:v>20</c:v>
                </c:pt>
                <c:pt idx="2">
                  <c:v>40</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176207131069761"/>
          <c:y val="0.42214735658042735"/>
          <c:w val="0.48237928689302395"/>
          <c:h val="0.29903862017247845"/>
        </c:manualLayout>
      </c:layout>
      <c:overlay val="0"/>
      <c:txPr>
        <a:bodyPr/>
        <a:lstStyle/>
        <a:p>
          <a:pPr>
            <a:defRPr sz="9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smtClean="0"/>
              <a:t>Diversified Allocation: Portfolios </a:t>
            </a:r>
            <a:r>
              <a:rPr lang="en-US" sz="1400" dirty="0" smtClean="0">
                <a:latin typeface="Calibri" panose="020F0502020204030204" pitchFamily="34" charset="0"/>
              </a:rPr>
              <a:t>&gt;</a:t>
            </a:r>
            <a:r>
              <a:rPr lang="en-US" sz="1400" dirty="0" smtClean="0"/>
              <a:t> $50,000</a:t>
            </a:r>
            <a:endParaRPr lang="en-US" sz="1400" dirty="0"/>
          </a:p>
        </c:rich>
      </c:tx>
      <c:layout>
        <c:manualLayout>
          <c:xMode val="edge"/>
          <c:yMode val="edge"/>
          <c:x val="0.20823040502290155"/>
          <c:y val="0.12857142857142856"/>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1.9607843137254902E-2"/>
          <c:y val="0.25285714285714284"/>
          <c:w val="0.51279398898667061"/>
          <c:h val="0.69476190476190458"/>
        </c:manualLayout>
      </c:layout>
      <c:pie3DChart>
        <c:varyColors val="1"/>
        <c:ser>
          <c:idx val="0"/>
          <c:order val="0"/>
          <c:tx>
            <c:strRef>
              <c:f>Sheet1!$B$1</c:f>
              <c:strCache>
                <c:ptCount val="1"/>
                <c:pt idx="0">
                  <c:v>Basic</c:v>
                </c:pt>
              </c:strCache>
            </c:strRef>
          </c:tx>
          <c:cat>
            <c:strRef>
              <c:f>Sheet1!$A$2:$A$8</c:f>
              <c:strCache>
                <c:ptCount val="5"/>
                <c:pt idx="0">
                  <c:v>S&amp;P 500 - SPY (35%)</c:v>
                </c:pt>
                <c:pt idx="1">
                  <c:v>Russell 2000 - IWM (15%)</c:v>
                </c:pt>
                <c:pt idx="2">
                  <c:v>World Equity ex US - VEU (20%)</c:v>
                </c:pt>
                <c:pt idx="3">
                  <c:v>Intermediate-Term Bond - BSV (15%)</c:v>
                </c:pt>
                <c:pt idx="4">
                  <c:v>Short-Term Corporate Bond - VCSH (15%)</c:v>
                </c:pt>
              </c:strCache>
            </c:strRef>
          </c:cat>
          <c:val>
            <c:numRef>
              <c:f>Sheet1!$B$2:$B$6</c:f>
              <c:numCache>
                <c:formatCode>General</c:formatCode>
                <c:ptCount val="5"/>
                <c:pt idx="0">
                  <c:v>35</c:v>
                </c:pt>
                <c:pt idx="1">
                  <c:v>15</c:v>
                </c:pt>
                <c:pt idx="2">
                  <c:v>20</c:v>
                </c:pt>
                <c:pt idx="3">
                  <c:v>15</c:v>
                </c:pt>
                <c:pt idx="4">
                  <c:v>15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4123591168750962"/>
          <c:y val="0.38405211848518933"/>
          <c:w val="0.45876409480450364"/>
          <c:h val="0.47999100112485937"/>
        </c:manualLayout>
      </c:layout>
      <c:overlay val="0"/>
      <c:txPr>
        <a:bodyPr/>
        <a:lstStyle/>
        <a:p>
          <a:pPr>
            <a:defRPr sz="9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sz="1400" dirty="0" smtClean="0"/>
              <a:t>Broadly Diversified Portfolio </a:t>
            </a:r>
            <a:r>
              <a:rPr lang="en-US" sz="1400" dirty="0" smtClean="0">
                <a:latin typeface="Calibri" panose="020F0502020204030204" pitchFamily="34" charset="0"/>
              </a:rPr>
              <a:t>&gt; $100,ooo</a:t>
            </a:r>
            <a:endParaRPr lang="en-US" sz="1400" dirty="0"/>
          </a:p>
        </c:rich>
      </c:tx>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8968014803913438"/>
          <c:y val="0.24917374672534565"/>
          <c:w val="0.67829474598067052"/>
          <c:h val="0.58059284694975843"/>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dLbl>
            <c:dLbl>
              <c:idx val="2"/>
              <c:layout>
                <c:manualLayout>
                  <c:x val="-3.9001940216341263E-2"/>
                  <c:y val="1.1705686774716915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3"/>
              <c:layout>
                <c:manualLayout>
                  <c:x val="2.882752102946963E-2"/>
                  <c:y val="2.3411373549433831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5.0872095934358192E-3"/>
                  <c:y val="-3.5117060324150746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5"/>
              <c:layout>
                <c:manualLayout>
                  <c:x val="0"/>
                  <c:y val="-0.10827760266613146"/>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6"/>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6"/>
              <c:layout>
                <c:manualLayout>
                  <c:x val="-2.1015516523350226E-2"/>
                  <c:y val="-1.1705686774716915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7"/>
              <c:layout>
                <c:manualLayout>
                  <c:x val="4.8599675460061935E-2"/>
                  <c:y val="-3.2190638630471516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8"/>
              <c:layout>
                <c:manualLayout>
                  <c:x val="0.13249230142290983"/>
                  <c:y val="-4.3896325405188431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3">
                          <a:lumMod val="6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2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extLst>
          </c:dLbls>
          <c:cat>
            <c:strRef>
              <c:f>Sheet1!$A$2:$A$10</c:f>
              <c:strCache>
                <c:ptCount val="9"/>
                <c:pt idx="0">
                  <c:v>S&amp;P 500 - SPY (30%)</c:v>
                </c:pt>
                <c:pt idx="1">
                  <c:v>Russell 2000 - IWM (10%)</c:v>
                </c:pt>
                <c:pt idx="2">
                  <c:v>Dividend Biased - DVY (10%)</c:v>
                </c:pt>
                <c:pt idx="3">
                  <c:v>World Equity ex US - VEA (15%)</c:v>
                </c:pt>
                <c:pt idx="4">
                  <c:v>Emerging Markets - EEM (5%)</c:v>
                </c:pt>
                <c:pt idx="5">
                  <c:v>Intermediate-Term Bond - GVI (10%)</c:v>
                </c:pt>
                <c:pt idx="6">
                  <c:v>Short-Term Corporate Bond - VCSH (10%)</c:v>
                </c:pt>
                <c:pt idx="7">
                  <c:v>US REIT - VNQ (5%)</c:v>
                </c:pt>
                <c:pt idx="8">
                  <c:v>MLP - AMLP (5%)</c:v>
                </c:pt>
              </c:strCache>
            </c:strRef>
          </c:cat>
          <c:val>
            <c:numRef>
              <c:f>Sheet1!$B$2:$B$10</c:f>
              <c:numCache>
                <c:formatCode>General</c:formatCode>
                <c:ptCount val="9"/>
                <c:pt idx="0">
                  <c:v>30</c:v>
                </c:pt>
                <c:pt idx="1">
                  <c:v>10</c:v>
                </c:pt>
                <c:pt idx="2">
                  <c:v>10</c:v>
                </c:pt>
                <c:pt idx="3">
                  <c:v>15</c:v>
                </c:pt>
                <c:pt idx="4">
                  <c:v>5</c:v>
                </c:pt>
                <c:pt idx="5">
                  <c:v>10</c:v>
                </c:pt>
                <c:pt idx="6">
                  <c:v>10</c:v>
                </c:pt>
                <c:pt idx="7">
                  <c:v>5</c:v>
                </c:pt>
                <c:pt idx="8">
                  <c:v>5</c:v>
                </c:pt>
              </c:numCache>
            </c:numRef>
          </c:val>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698" cy="481875"/>
          </a:xfrm>
          <a:prstGeom prst="rect">
            <a:avLst/>
          </a:prstGeom>
        </p:spPr>
        <p:txBody>
          <a:bodyPr vert="horz" lIns="95564" tIns="47782" rIns="95564" bIns="47782" rtlCol="0"/>
          <a:lstStyle>
            <a:lvl1pPr algn="l">
              <a:defRPr sz="1300"/>
            </a:lvl1pPr>
          </a:lstStyle>
          <a:p>
            <a:endParaRPr lang="en-US"/>
          </a:p>
        </p:txBody>
      </p:sp>
      <p:sp>
        <p:nvSpPr>
          <p:cNvPr id="3" name="Date Placeholder 2"/>
          <p:cNvSpPr>
            <a:spLocks noGrp="1"/>
          </p:cNvSpPr>
          <p:nvPr>
            <p:ph type="dt" idx="1"/>
          </p:nvPr>
        </p:nvSpPr>
        <p:spPr>
          <a:xfrm>
            <a:off x="4143832" y="0"/>
            <a:ext cx="3169698" cy="481875"/>
          </a:xfrm>
          <a:prstGeom prst="rect">
            <a:avLst/>
          </a:prstGeom>
        </p:spPr>
        <p:txBody>
          <a:bodyPr vert="horz" lIns="95564" tIns="47782" rIns="95564" bIns="47782" rtlCol="0"/>
          <a:lstStyle>
            <a:lvl1pPr algn="r">
              <a:defRPr sz="1300"/>
            </a:lvl1pPr>
          </a:lstStyle>
          <a:p>
            <a:fld id="{36F4AE02-2209-421E-AB1D-F3341D7D91AD}" type="datetimeFigureOut">
              <a:rPr lang="en-US" smtClean="0"/>
              <a:t>1/3/2017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5564" tIns="47782" rIns="95564" bIns="47782" rtlCol="0" anchor="ctr"/>
          <a:lstStyle/>
          <a:p>
            <a:endParaRPr lang="en-US"/>
          </a:p>
        </p:txBody>
      </p:sp>
      <p:sp>
        <p:nvSpPr>
          <p:cNvPr id="5" name="Notes Placeholder 4"/>
          <p:cNvSpPr>
            <a:spLocks noGrp="1"/>
          </p:cNvSpPr>
          <p:nvPr>
            <p:ph type="body" sz="quarter" idx="3"/>
          </p:nvPr>
        </p:nvSpPr>
        <p:spPr>
          <a:xfrm>
            <a:off x="731855" y="4620723"/>
            <a:ext cx="5851492" cy="3780741"/>
          </a:xfrm>
          <a:prstGeom prst="rect">
            <a:avLst/>
          </a:prstGeom>
        </p:spPr>
        <p:txBody>
          <a:bodyPr vert="horz" lIns="95564" tIns="47782" rIns="95564" bIns="477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325"/>
            <a:ext cx="3169698" cy="481875"/>
          </a:xfrm>
          <a:prstGeom prst="rect">
            <a:avLst/>
          </a:prstGeom>
        </p:spPr>
        <p:txBody>
          <a:bodyPr vert="horz" lIns="95564" tIns="47782" rIns="95564" bIns="47782" rtlCol="0" anchor="b"/>
          <a:lstStyle>
            <a:lvl1pPr algn="l">
              <a:defRPr sz="1300"/>
            </a:lvl1pPr>
          </a:lstStyle>
          <a:p>
            <a:endParaRPr lang="en-US"/>
          </a:p>
        </p:txBody>
      </p:sp>
      <p:sp>
        <p:nvSpPr>
          <p:cNvPr id="7" name="Slide Number Placeholder 6"/>
          <p:cNvSpPr>
            <a:spLocks noGrp="1"/>
          </p:cNvSpPr>
          <p:nvPr>
            <p:ph type="sldNum" sz="quarter" idx="5"/>
          </p:nvPr>
        </p:nvSpPr>
        <p:spPr>
          <a:xfrm>
            <a:off x="4143832" y="9119325"/>
            <a:ext cx="3169698" cy="481875"/>
          </a:xfrm>
          <a:prstGeom prst="rect">
            <a:avLst/>
          </a:prstGeom>
        </p:spPr>
        <p:txBody>
          <a:bodyPr vert="horz" lIns="95564" tIns="47782" rIns="95564" bIns="47782" rtlCol="0" anchor="b"/>
          <a:lstStyle>
            <a:lvl1pPr algn="r">
              <a:defRPr sz="1300"/>
            </a:lvl1pPr>
          </a:lstStyle>
          <a:p>
            <a:fld id="{85F08882-FF82-4A64-AEF9-E51DEF1937C0}" type="slidenum">
              <a:rPr lang="en-US" smtClean="0"/>
              <a:t>‹#›</a:t>
            </a:fld>
            <a:endParaRPr lang="en-US"/>
          </a:p>
        </p:txBody>
      </p:sp>
    </p:spTree>
    <p:extLst>
      <p:ext uri="{BB962C8B-B14F-4D97-AF65-F5344CB8AC3E}">
        <p14:creationId xmlns:p14="http://schemas.microsoft.com/office/powerpoint/2010/main" val="3025926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F08882-FF82-4A64-AEF9-E51DEF1937C0}" type="slidenum">
              <a:rPr lang="en-US" smtClean="0"/>
              <a:t>1</a:t>
            </a:fld>
            <a:endParaRPr lang="en-US"/>
          </a:p>
        </p:txBody>
      </p:sp>
    </p:spTree>
    <p:extLst>
      <p:ext uri="{BB962C8B-B14F-4D97-AF65-F5344CB8AC3E}">
        <p14:creationId xmlns:p14="http://schemas.microsoft.com/office/powerpoint/2010/main" val="3343189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27A4D0F4-8ABC-4CE8-A86E-5DE749361098}"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43466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C40C9-9D01-464E-B86D-C4F51A75EC80}"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82398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3662576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473869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1914870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743692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3271634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860123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12034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7173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C40C9-9D01-464E-B86D-C4F51A75EC80}"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377321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CC40C9-9D01-464E-B86D-C4F51A75EC80}"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61597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CC40C9-9D01-464E-B86D-C4F51A75EC80}" type="datetimeFigureOut">
              <a:rPr lang="en-US" smtClean="0"/>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401872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CC40C9-9D01-464E-B86D-C4F51A75EC80}" type="datetimeFigureOut">
              <a:rPr lang="en-US" smtClean="0"/>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547760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C40C9-9D01-464E-B86D-C4F51A75EC80}" type="datetimeFigureOut">
              <a:rPr lang="en-US" smtClean="0"/>
              <a:t>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34468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C40C9-9D01-464E-B86D-C4F51A75EC80}"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278388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C40C9-9D01-464E-B86D-C4F51A75EC80}"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4D0F4-8ABC-4CE8-A86E-5DE749361098}" type="slidenum">
              <a:rPr lang="en-US" smtClean="0"/>
              <a:t>‹#›</a:t>
            </a:fld>
            <a:endParaRPr lang="en-US"/>
          </a:p>
        </p:txBody>
      </p:sp>
    </p:spTree>
    <p:extLst>
      <p:ext uri="{BB962C8B-B14F-4D97-AF65-F5344CB8AC3E}">
        <p14:creationId xmlns:p14="http://schemas.microsoft.com/office/powerpoint/2010/main" val="429190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BCC40C9-9D01-464E-B86D-C4F51A75EC80}" type="datetimeFigureOut">
              <a:rPr lang="en-US" smtClean="0"/>
              <a:t>1/3/2017</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A4D0F4-8ABC-4CE8-A86E-5DE749361098}" type="slidenum">
              <a:rPr lang="en-US" smtClean="0"/>
              <a:t>‹#›</a:t>
            </a:fld>
            <a:endParaRPr lang="en-US"/>
          </a:p>
        </p:txBody>
      </p:sp>
    </p:spTree>
    <p:extLst>
      <p:ext uri="{BB962C8B-B14F-4D97-AF65-F5344CB8AC3E}">
        <p14:creationId xmlns:p14="http://schemas.microsoft.com/office/powerpoint/2010/main" val="185579256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www.businessdictionary.com/definition/calculate.html" TargetMode="External"/><Relationship Id="rId13" Type="http://schemas.openxmlformats.org/officeDocument/2006/relationships/hyperlink" Target="http://www.businessdictionary.com/definition/column.html" TargetMode="External"/><Relationship Id="rId3" Type="http://schemas.openxmlformats.org/officeDocument/2006/relationships/hyperlink" Target="http://www.businessdictionary.com/definition/developed.html" TargetMode="External"/><Relationship Id="rId7" Type="http://schemas.openxmlformats.org/officeDocument/2006/relationships/hyperlink" Target="http://www.businessdictionary.com/definition/format.html" TargetMode="External"/><Relationship Id="rId12" Type="http://schemas.openxmlformats.org/officeDocument/2006/relationships/hyperlink" Target="http://www.businessdictionary.com/definition/system.html" TargetMode="External"/><Relationship Id="rId2" Type="http://schemas.openxmlformats.org/officeDocument/2006/relationships/hyperlink" Target="http://www.businessdictionary.com/definition/software.html" TargetMode="External"/><Relationship Id="rId1" Type="http://schemas.openxmlformats.org/officeDocument/2006/relationships/slideLayout" Target="../slideLayouts/slideLayout7.xml"/><Relationship Id="rId6" Type="http://schemas.openxmlformats.org/officeDocument/2006/relationships/hyperlink" Target="http://www.businessdictionary.com/definition/user.html" TargetMode="External"/><Relationship Id="rId11" Type="http://schemas.openxmlformats.org/officeDocument/2006/relationships/hyperlink" Target="http://www.businessdictionary.com/definition/spreadsheet.html" TargetMode="External"/><Relationship Id="rId5" Type="http://schemas.openxmlformats.org/officeDocument/2006/relationships/hyperlink" Target="http://www.businessdictionary.com/definition/corporation.html" TargetMode="External"/><Relationship Id="rId10" Type="http://schemas.openxmlformats.org/officeDocument/2006/relationships/hyperlink" Target="http://www.businessdictionary.com/definition/formula.html" TargetMode="External"/><Relationship Id="rId4" Type="http://schemas.openxmlformats.org/officeDocument/2006/relationships/hyperlink" Target="http://www.businessdictionary.com/definition/Microsoft.html" TargetMode="External"/><Relationship Id="rId9" Type="http://schemas.openxmlformats.org/officeDocument/2006/relationships/hyperlink" Target="http://www.businessdictionary.com/definition/data.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3600" dirty="0" smtClean="0"/>
              <a:t>GRAND LODGE OF WISCONSIN</a:t>
            </a:r>
            <a:br>
              <a:rPr lang="en-US" sz="3600" dirty="0" smtClean="0"/>
            </a:br>
            <a:r>
              <a:rPr lang="en-US" sz="3600" dirty="0" smtClean="0"/>
              <a:t> </a:t>
            </a:r>
            <a:endParaRPr lang="en-US" sz="3600" dirty="0"/>
          </a:p>
        </p:txBody>
      </p:sp>
      <p:sp>
        <p:nvSpPr>
          <p:cNvPr id="3" name="Subtitle 2"/>
          <p:cNvSpPr>
            <a:spLocks noGrp="1"/>
          </p:cNvSpPr>
          <p:nvPr>
            <p:ph type="subTitle" idx="1"/>
          </p:nvPr>
        </p:nvSpPr>
        <p:spPr/>
        <p:txBody>
          <a:bodyPr>
            <a:normAutofit lnSpcReduction="10000"/>
          </a:bodyPr>
          <a:lstStyle/>
          <a:p>
            <a:r>
              <a:rPr lang="en-US" dirty="0" smtClean="0"/>
              <a:t>Financial Reporting &amp; Investment Management Oversight</a:t>
            </a:r>
          </a:p>
          <a:p>
            <a:endParaRPr lang="en-US" sz="1400" dirty="0" smtClean="0"/>
          </a:p>
          <a:p>
            <a:r>
              <a:rPr lang="en-US" sz="1400" dirty="0" smtClean="0"/>
              <a:t>Presented by</a:t>
            </a:r>
          </a:p>
          <a:p>
            <a:r>
              <a:rPr lang="en-US" sz="1400" dirty="0" smtClean="0"/>
              <a:t>Jeff Bryden -  Grand Treasurer</a:t>
            </a:r>
          </a:p>
          <a:p>
            <a:endParaRPr lang="en-US" dirty="0"/>
          </a:p>
        </p:txBody>
      </p:sp>
    </p:spTree>
    <p:extLst>
      <p:ext uri="{BB962C8B-B14F-4D97-AF65-F5344CB8AC3E}">
        <p14:creationId xmlns:p14="http://schemas.microsoft.com/office/powerpoint/2010/main" val="2395234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INVESTMENT PROCESS</a:t>
            </a:r>
            <a:endParaRPr lang="en-US" b="1" i="1" dirty="0" smtClean="0">
              <a:solidFill>
                <a:srgbClr val="969696"/>
              </a:solidFill>
            </a:endParaRPr>
          </a:p>
        </p:txBody>
      </p:sp>
      <p:sp>
        <p:nvSpPr>
          <p:cNvPr id="3" name="TextBox 2"/>
          <p:cNvSpPr txBox="1"/>
          <p:nvPr/>
        </p:nvSpPr>
        <p:spPr>
          <a:xfrm>
            <a:off x="1120775" y="1284514"/>
            <a:ext cx="7566025" cy="369332"/>
          </a:xfrm>
          <a:prstGeom prst="rect">
            <a:avLst/>
          </a:prstGeom>
          <a:noFill/>
        </p:spPr>
        <p:txBody>
          <a:bodyPr wrap="square" rtlCol="0">
            <a:spAutoFit/>
          </a:bodyPr>
          <a:lstStyle/>
          <a:p>
            <a:r>
              <a:rPr lang="en-US" b="1" u="sng" dirty="0" smtClean="0"/>
              <a:t>Diversification</a:t>
            </a:r>
            <a:r>
              <a:rPr lang="en-US" dirty="0" smtClean="0"/>
              <a:t>		 </a:t>
            </a:r>
            <a:r>
              <a:rPr lang="en-US" b="1" u="sng" dirty="0" smtClean="0"/>
              <a:t>Ease of Transaction</a:t>
            </a:r>
            <a:r>
              <a:rPr lang="en-US" b="1" dirty="0" smtClean="0"/>
              <a:t>                </a:t>
            </a:r>
            <a:r>
              <a:rPr lang="en-US" dirty="0" smtClean="0"/>
              <a:t>                      </a:t>
            </a:r>
            <a:r>
              <a:rPr lang="en-US" b="1" u="sng" dirty="0" smtClean="0"/>
              <a:t>Low Cost</a:t>
            </a:r>
            <a:endParaRPr lang="en-US" b="1" u="sng" dirty="0"/>
          </a:p>
        </p:txBody>
      </p:sp>
      <p:sp>
        <p:nvSpPr>
          <p:cNvPr id="4" name="Right Arrow 3"/>
          <p:cNvSpPr/>
          <p:nvPr/>
        </p:nvSpPr>
        <p:spPr>
          <a:xfrm>
            <a:off x="2928257" y="1382485"/>
            <a:ext cx="609600" cy="1733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379028" y="1382485"/>
            <a:ext cx="609600" cy="1733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33146" y="2026616"/>
            <a:ext cx="1611540" cy="369332"/>
          </a:xfrm>
          <a:prstGeom prst="rect">
            <a:avLst/>
          </a:prstGeom>
          <a:noFill/>
        </p:spPr>
        <p:txBody>
          <a:bodyPr wrap="square" rtlCol="0">
            <a:spAutoFit/>
          </a:bodyPr>
          <a:lstStyle/>
          <a:p>
            <a:r>
              <a:rPr lang="en-US" b="1" dirty="0" smtClean="0"/>
              <a:t>Mutual Funds</a:t>
            </a:r>
            <a:endParaRPr lang="en-US" b="1" dirty="0"/>
          </a:p>
        </p:txBody>
      </p:sp>
      <p:sp>
        <p:nvSpPr>
          <p:cNvPr id="7" name="TextBox 6"/>
          <p:cNvSpPr txBox="1"/>
          <p:nvPr/>
        </p:nvSpPr>
        <p:spPr>
          <a:xfrm>
            <a:off x="5554320" y="2003908"/>
            <a:ext cx="2588193" cy="369332"/>
          </a:xfrm>
          <a:prstGeom prst="rect">
            <a:avLst/>
          </a:prstGeom>
          <a:noFill/>
        </p:spPr>
        <p:txBody>
          <a:bodyPr wrap="square" rtlCol="0">
            <a:spAutoFit/>
          </a:bodyPr>
          <a:lstStyle/>
          <a:p>
            <a:r>
              <a:rPr lang="en-US" b="1" dirty="0" smtClean="0"/>
              <a:t>Exchange Traded Funds</a:t>
            </a:r>
            <a:endParaRPr lang="en-US" b="1" dirty="0"/>
          </a:p>
        </p:txBody>
      </p:sp>
      <p:sp>
        <p:nvSpPr>
          <p:cNvPr id="8" name="TextBox 7"/>
          <p:cNvSpPr txBox="1"/>
          <p:nvPr/>
        </p:nvSpPr>
        <p:spPr>
          <a:xfrm>
            <a:off x="1208314" y="2424667"/>
            <a:ext cx="4049486" cy="830997"/>
          </a:xfrm>
          <a:prstGeom prst="rect">
            <a:avLst/>
          </a:prstGeom>
          <a:noFill/>
        </p:spPr>
        <p:txBody>
          <a:bodyPr wrap="square" rtlCol="0">
            <a:spAutoFit/>
          </a:bodyPr>
          <a:lstStyle/>
          <a:p>
            <a:r>
              <a:rPr lang="en-US" sz="1600" dirty="0" smtClean="0"/>
              <a:t>A professionally managed investment fund that pools money from many investors to purchase securities.</a:t>
            </a:r>
            <a:endParaRPr lang="en-US" sz="1600" dirty="0"/>
          </a:p>
        </p:txBody>
      </p:sp>
      <p:sp>
        <p:nvSpPr>
          <p:cNvPr id="9" name="TextBox 8"/>
          <p:cNvSpPr txBox="1"/>
          <p:nvPr/>
        </p:nvSpPr>
        <p:spPr>
          <a:xfrm>
            <a:off x="5040086" y="2373240"/>
            <a:ext cx="4049486" cy="830997"/>
          </a:xfrm>
          <a:prstGeom prst="rect">
            <a:avLst/>
          </a:prstGeom>
          <a:noFill/>
        </p:spPr>
        <p:txBody>
          <a:bodyPr wrap="square" rtlCol="0">
            <a:spAutoFit/>
          </a:bodyPr>
          <a:lstStyle/>
          <a:p>
            <a:r>
              <a:rPr lang="en-US" sz="1600" dirty="0" smtClean="0"/>
              <a:t>A professionally managed investment fund that pools money from many investors to purchase securities.</a:t>
            </a:r>
            <a:endParaRPr lang="en-US" sz="1600" dirty="0"/>
          </a:p>
        </p:txBody>
      </p:sp>
      <p:sp>
        <p:nvSpPr>
          <p:cNvPr id="10" name="TextBox 9"/>
          <p:cNvSpPr txBox="1"/>
          <p:nvPr/>
        </p:nvSpPr>
        <p:spPr>
          <a:xfrm>
            <a:off x="1208314" y="3284383"/>
            <a:ext cx="4049486" cy="1415772"/>
          </a:xfrm>
          <a:prstGeom prst="rect">
            <a:avLst/>
          </a:prstGeom>
          <a:noFill/>
        </p:spPr>
        <p:txBody>
          <a:bodyPr wrap="square" rtlCol="0">
            <a:spAutoFit/>
          </a:bodyPr>
          <a:lstStyle/>
          <a:p>
            <a:r>
              <a:rPr lang="en-US" sz="1600" u="sng" dirty="0" smtClean="0"/>
              <a:t>Advantages</a:t>
            </a:r>
            <a:r>
              <a:rPr lang="en-US" sz="1600" dirty="0" smtClean="0"/>
              <a:t>:</a:t>
            </a:r>
          </a:p>
          <a:p>
            <a:pPr marL="285750" indent="-285750">
              <a:buFont typeface="Wingdings" panose="05000000000000000000" pitchFamily="2" charset="2"/>
              <a:buChar char="Ø"/>
            </a:pPr>
            <a:r>
              <a:rPr lang="en-US" sz="1400" dirty="0" smtClean="0"/>
              <a:t>Increased Diversification – Decreases Risk</a:t>
            </a:r>
          </a:p>
          <a:p>
            <a:pPr marL="285750" indent="-285750">
              <a:buFont typeface="Wingdings" panose="05000000000000000000" pitchFamily="2" charset="2"/>
              <a:buChar char="Ø"/>
            </a:pPr>
            <a:r>
              <a:rPr lang="en-US" sz="1400" dirty="0" smtClean="0"/>
              <a:t>Daily Liquidity </a:t>
            </a:r>
          </a:p>
          <a:p>
            <a:pPr marL="285750" indent="-285750">
              <a:buFont typeface="Wingdings" panose="05000000000000000000" pitchFamily="2" charset="2"/>
              <a:buChar char="Ø"/>
            </a:pPr>
            <a:r>
              <a:rPr lang="en-US" sz="1400" dirty="0" smtClean="0"/>
              <a:t>Professional Management</a:t>
            </a:r>
          </a:p>
          <a:p>
            <a:pPr marL="285750" indent="-285750">
              <a:buFont typeface="Wingdings" panose="05000000000000000000" pitchFamily="2" charset="2"/>
              <a:buChar char="Ø"/>
            </a:pPr>
            <a:r>
              <a:rPr lang="en-US" sz="1400" dirty="0" smtClean="0"/>
              <a:t>No Administration</a:t>
            </a:r>
          </a:p>
          <a:p>
            <a:pPr marL="285750" indent="-285750">
              <a:buFont typeface="Wingdings" panose="05000000000000000000" pitchFamily="2" charset="2"/>
              <a:buChar char="Ø"/>
            </a:pPr>
            <a:r>
              <a:rPr lang="en-US" sz="1400" dirty="0" smtClean="0"/>
              <a:t>Wide Choice of Sectors and Style</a:t>
            </a:r>
            <a:endParaRPr lang="en-US" sz="1400" dirty="0"/>
          </a:p>
        </p:txBody>
      </p:sp>
      <p:sp>
        <p:nvSpPr>
          <p:cNvPr id="11" name="TextBox 10"/>
          <p:cNvSpPr txBox="1"/>
          <p:nvPr/>
        </p:nvSpPr>
        <p:spPr>
          <a:xfrm>
            <a:off x="5094514" y="3281280"/>
            <a:ext cx="4049486" cy="1631216"/>
          </a:xfrm>
          <a:prstGeom prst="rect">
            <a:avLst/>
          </a:prstGeom>
          <a:noFill/>
        </p:spPr>
        <p:txBody>
          <a:bodyPr wrap="square" rtlCol="0">
            <a:spAutoFit/>
          </a:bodyPr>
          <a:lstStyle/>
          <a:p>
            <a:r>
              <a:rPr lang="en-US" sz="1600" u="sng" dirty="0" smtClean="0"/>
              <a:t>Advantages</a:t>
            </a:r>
            <a:r>
              <a:rPr lang="en-US" sz="1600" dirty="0" smtClean="0"/>
              <a:t>:</a:t>
            </a:r>
          </a:p>
          <a:p>
            <a:pPr marL="285750" indent="-285750">
              <a:buFont typeface="Wingdings" panose="05000000000000000000" pitchFamily="2" charset="2"/>
              <a:buChar char="Ø"/>
            </a:pPr>
            <a:r>
              <a:rPr lang="en-US" sz="1400" dirty="0" smtClean="0"/>
              <a:t>Increased Diversification – Decreases Risk</a:t>
            </a:r>
          </a:p>
          <a:p>
            <a:pPr marL="285750" indent="-285750">
              <a:buFont typeface="Wingdings" panose="05000000000000000000" pitchFamily="2" charset="2"/>
              <a:buChar char="Ø"/>
            </a:pPr>
            <a:r>
              <a:rPr lang="en-US" sz="1400" dirty="0" smtClean="0"/>
              <a:t>Trade like Stocks</a:t>
            </a:r>
          </a:p>
          <a:p>
            <a:pPr marL="285750" indent="-285750">
              <a:buFont typeface="Wingdings" panose="05000000000000000000" pitchFamily="2" charset="2"/>
              <a:buChar char="Ø"/>
            </a:pPr>
            <a:r>
              <a:rPr lang="en-US" sz="1400" dirty="0" smtClean="0"/>
              <a:t>Professional Management</a:t>
            </a:r>
          </a:p>
          <a:p>
            <a:pPr marL="285750" indent="-285750">
              <a:buFont typeface="Wingdings" panose="05000000000000000000" pitchFamily="2" charset="2"/>
              <a:buChar char="Ø"/>
            </a:pPr>
            <a:r>
              <a:rPr lang="en-US" sz="1400" dirty="0" smtClean="0"/>
              <a:t>No Administration</a:t>
            </a:r>
          </a:p>
          <a:p>
            <a:pPr marL="285750" indent="-285750">
              <a:buFont typeface="Wingdings" panose="05000000000000000000" pitchFamily="2" charset="2"/>
              <a:buChar char="Ø"/>
            </a:pPr>
            <a:r>
              <a:rPr lang="en-US" sz="1400" dirty="0" smtClean="0"/>
              <a:t>Wide Choice of Sectors and Style</a:t>
            </a:r>
          </a:p>
          <a:p>
            <a:pPr marL="285750" indent="-285750">
              <a:buFont typeface="Wingdings" panose="05000000000000000000" pitchFamily="2" charset="2"/>
              <a:buChar char="Ø"/>
            </a:pPr>
            <a:r>
              <a:rPr lang="en-US" sz="1400" dirty="0" smtClean="0"/>
              <a:t>Low Cost</a:t>
            </a:r>
          </a:p>
        </p:txBody>
      </p:sp>
      <p:sp>
        <p:nvSpPr>
          <p:cNvPr id="12" name="TextBox 11"/>
          <p:cNvSpPr txBox="1"/>
          <p:nvPr/>
        </p:nvSpPr>
        <p:spPr>
          <a:xfrm>
            <a:off x="3039409" y="5072743"/>
            <a:ext cx="3728755" cy="1323439"/>
          </a:xfrm>
          <a:prstGeom prst="rect">
            <a:avLst/>
          </a:prstGeom>
          <a:noFill/>
        </p:spPr>
        <p:txBody>
          <a:bodyPr wrap="square" rtlCol="0">
            <a:spAutoFit/>
          </a:bodyPr>
          <a:lstStyle/>
          <a:p>
            <a:pPr algn="ctr"/>
            <a:r>
              <a:rPr lang="en-US" sz="1600" b="1" dirty="0" smtClean="0"/>
              <a:t>Common to Both:</a:t>
            </a:r>
          </a:p>
          <a:p>
            <a:pPr marL="285750" indent="-285750">
              <a:buFont typeface="Wingdings" panose="05000000000000000000" pitchFamily="2" charset="2"/>
              <a:buChar char="Ø"/>
            </a:pPr>
            <a:r>
              <a:rPr lang="en-US" sz="1600" dirty="0" smtClean="0"/>
              <a:t>Broad Market, Index-Based Allocations</a:t>
            </a:r>
          </a:p>
          <a:p>
            <a:pPr marL="285750" indent="-285750">
              <a:buFont typeface="Wingdings" panose="05000000000000000000" pitchFamily="2" charset="2"/>
              <a:buChar char="Ø"/>
            </a:pPr>
            <a:r>
              <a:rPr lang="en-US" sz="1600" dirty="0" smtClean="0"/>
              <a:t>Customized Risk Exposures</a:t>
            </a:r>
          </a:p>
          <a:p>
            <a:pPr marL="285750" indent="-285750">
              <a:buFont typeface="Wingdings" panose="05000000000000000000" pitchFamily="2" charset="2"/>
              <a:buChar char="Ø"/>
            </a:pPr>
            <a:r>
              <a:rPr lang="en-US" sz="1600" dirty="0" smtClean="0"/>
              <a:t>Liquidity</a:t>
            </a:r>
          </a:p>
          <a:p>
            <a:pPr marL="285750" indent="-285750">
              <a:buFont typeface="Wingdings" panose="05000000000000000000" pitchFamily="2" charset="2"/>
              <a:buChar char="Ø"/>
            </a:pPr>
            <a:r>
              <a:rPr lang="en-US" sz="1600" dirty="0" smtClean="0"/>
              <a:t>Transparency</a:t>
            </a:r>
          </a:p>
        </p:txBody>
      </p:sp>
    </p:spTree>
    <p:extLst>
      <p:ext uri="{BB962C8B-B14F-4D97-AF65-F5344CB8AC3E}">
        <p14:creationId xmlns:p14="http://schemas.microsoft.com/office/powerpoint/2010/main" val="4044185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INVESTMENT OPTIONS</a:t>
            </a:r>
            <a:endParaRPr lang="en-US" b="1" i="1" dirty="0" smtClean="0">
              <a:solidFill>
                <a:srgbClr val="969696"/>
              </a:solidFill>
            </a:endParaRPr>
          </a:p>
        </p:txBody>
      </p:sp>
      <p:sp>
        <p:nvSpPr>
          <p:cNvPr id="3" name="TextBox 2"/>
          <p:cNvSpPr txBox="1"/>
          <p:nvPr/>
        </p:nvSpPr>
        <p:spPr>
          <a:xfrm>
            <a:off x="1382486" y="1608910"/>
            <a:ext cx="7206343" cy="369332"/>
          </a:xfrm>
          <a:prstGeom prst="rect">
            <a:avLst/>
          </a:prstGeom>
          <a:noFill/>
        </p:spPr>
        <p:txBody>
          <a:bodyPr wrap="square" rtlCol="0">
            <a:spAutoFit/>
          </a:bodyPr>
          <a:lstStyle/>
          <a:p>
            <a:pPr algn="ctr"/>
            <a:r>
              <a:rPr lang="en-US" u="sng" dirty="0" smtClean="0"/>
              <a:t>EQUITY INDEX-BASED ALLOCATIONS</a:t>
            </a:r>
            <a:endParaRPr lang="en-US" u="sng" dirty="0"/>
          </a:p>
        </p:txBody>
      </p:sp>
      <p:graphicFrame>
        <p:nvGraphicFramePr>
          <p:cNvPr id="4" name="Table 3"/>
          <p:cNvGraphicFramePr>
            <a:graphicFrameLocks noGrp="1"/>
          </p:cNvGraphicFramePr>
          <p:nvPr>
            <p:extLst>
              <p:ext uri="{D42A27DB-BD31-4B8C-83A1-F6EECF244321}">
                <p14:modId xmlns:p14="http://schemas.microsoft.com/office/powerpoint/2010/main" val="106886771"/>
              </p:ext>
            </p:extLst>
          </p:nvPr>
        </p:nvGraphicFramePr>
        <p:xfrm>
          <a:off x="1382486" y="2691347"/>
          <a:ext cx="3004457" cy="2225040"/>
        </p:xfrm>
        <a:graphic>
          <a:graphicData uri="http://schemas.openxmlformats.org/drawingml/2006/table">
            <a:tbl>
              <a:tblPr firstRow="1" bandRow="1">
                <a:tableStyleId>{21E4AEA4-8DFA-4A89-87EB-49C32662AFE0}</a:tableStyleId>
              </a:tblPr>
              <a:tblGrid>
                <a:gridCol w="3004457"/>
              </a:tblGrid>
              <a:tr h="370840">
                <a:tc>
                  <a:txBody>
                    <a:bodyPr/>
                    <a:lstStyle/>
                    <a:p>
                      <a:pPr algn="ctr"/>
                      <a:r>
                        <a:rPr lang="en-US" dirty="0" smtClean="0"/>
                        <a:t>U.S</a:t>
                      </a:r>
                      <a:r>
                        <a:rPr lang="en-US" baseline="0" dirty="0" smtClean="0"/>
                        <a:t> INDICES</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370840">
                <a:tc>
                  <a:txBody>
                    <a:bodyPr/>
                    <a:lstStyle/>
                    <a:p>
                      <a:r>
                        <a:rPr lang="en-US" dirty="0" smtClean="0"/>
                        <a:t>Dow</a:t>
                      </a:r>
                      <a:r>
                        <a:rPr lang="en-US" baseline="0" dirty="0" smtClean="0"/>
                        <a:t> Jones Industrial Average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S&amp;P 500 Index</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Russell</a:t>
                      </a:r>
                      <a:r>
                        <a:rPr lang="en-US" baseline="0" dirty="0" smtClean="0"/>
                        <a:t> 3000 Index</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Russell</a:t>
                      </a:r>
                      <a:r>
                        <a:rPr lang="en-US" baseline="0" dirty="0" smtClean="0"/>
                        <a:t> 1000 Index</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Russell 2000 Index</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0787550"/>
              </p:ext>
            </p:extLst>
          </p:nvPr>
        </p:nvGraphicFramePr>
        <p:xfrm>
          <a:off x="5127171" y="2691347"/>
          <a:ext cx="3004457" cy="1854200"/>
        </p:xfrm>
        <a:graphic>
          <a:graphicData uri="http://schemas.openxmlformats.org/drawingml/2006/table">
            <a:tbl>
              <a:tblPr firstRow="1" bandRow="1">
                <a:tableStyleId>{5C22544A-7EE6-4342-B048-85BDC9FD1C3A}</a:tableStyleId>
              </a:tblPr>
              <a:tblGrid>
                <a:gridCol w="3004457"/>
              </a:tblGrid>
              <a:tr h="370840">
                <a:tc>
                  <a:txBody>
                    <a:bodyPr/>
                    <a:lstStyle/>
                    <a:p>
                      <a:pPr algn="ctr"/>
                      <a:r>
                        <a:rPr lang="en-US" baseline="0" dirty="0" smtClean="0"/>
                        <a:t>FORIEGN INDICES</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3">
                        <a:lumMod val="75000"/>
                      </a:schemeClr>
                    </a:solidFill>
                  </a:tcPr>
                </a:tc>
              </a:tr>
              <a:tr h="370840">
                <a:tc>
                  <a:txBody>
                    <a:bodyPr/>
                    <a:lstStyle/>
                    <a:p>
                      <a:r>
                        <a:rPr lang="en-US" dirty="0" smtClean="0"/>
                        <a:t>EAFE Index</a:t>
                      </a:r>
                      <a:endParaRPr lang="en-US" baseline="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370840">
                <a:tc>
                  <a:txBody>
                    <a:bodyPr/>
                    <a:lstStyle/>
                    <a:p>
                      <a:r>
                        <a:rPr lang="en-US" dirty="0" smtClean="0"/>
                        <a:t>MSCI World Index ex. U.S.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70840">
                <a:tc>
                  <a:txBody>
                    <a:bodyPr/>
                    <a:lstStyle/>
                    <a:p>
                      <a:r>
                        <a:rPr lang="en-US" dirty="0" smtClean="0"/>
                        <a:t>Emerging</a:t>
                      </a:r>
                      <a:r>
                        <a:rPr lang="en-US" baseline="0" dirty="0" smtClean="0"/>
                        <a:t> Markets Index</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370840">
                <a:tc>
                  <a:txBody>
                    <a:bodyPr/>
                    <a:lstStyle/>
                    <a:p>
                      <a:r>
                        <a:rPr lang="en-US" dirty="0" smtClean="0"/>
                        <a:t>Euro 50 Index</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12969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INVESTMENT OPTIONS</a:t>
            </a:r>
            <a:endParaRPr lang="en-US" b="1" i="1" dirty="0" smtClean="0">
              <a:solidFill>
                <a:srgbClr val="969696"/>
              </a:solidFill>
            </a:endParaRPr>
          </a:p>
        </p:txBody>
      </p:sp>
      <p:sp>
        <p:nvSpPr>
          <p:cNvPr id="3" name="TextBox 2"/>
          <p:cNvSpPr txBox="1"/>
          <p:nvPr/>
        </p:nvSpPr>
        <p:spPr>
          <a:xfrm>
            <a:off x="1382486" y="1652452"/>
            <a:ext cx="7206343" cy="369332"/>
          </a:xfrm>
          <a:prstGeom prst="rect">
            <a:avLst/>
          </a:prstGeom>
          <a:noFill/>
        </p:spPr>
        <p:txBody>
          <a:bodyPr wrap="square" rtlCol="0">
            <a:spAutoFit/>
          </a:bodyPr>
          <a:lstStyle/>
          <a:p>
            <a:pPr algn="ctr"/>
            <a:r>
              <a:rPr lang="en-US" u="sng" dirty="0" smtClean="0"/>
              <a:t>BOND &amp; ALTERNATIVE INDEX-BASED ALLOCATIONS</a:t>
            </a:r>
            <a:endParaRPr lang="en-US" u="sng" dirty="0"/>
          </a:p>
        </p:txBody>
      </p:sp>
      <p:graphicFrame>
        <p:nvGraphicFramePr>
          <p:cNvPr id="4" name="Table 3"/>
          <p:cNvGraphicFramePr>
            <a:graphicFrameLocks noGrp="1"/>
          </p:cNvGraphicFramePr>
          <p:nvPr>
            <p:extLst>
              <p:ext uri="{D42A27DB-BD31-4B8C-83A1-F6EECF244321}">
                <p14:modId xmlns:p14="http://schemas.microsoft.com/office/powerpoint/2010/main" val="3141763969"/>
              </p:ext>
            </p:extLst>
          </p:nvPr>
        </p:nvGraphicFramePr>
        <p:xfrm>
          <a:off x="1382486" y="2909061"/>
          <a:ext cx="3004457" cy="2225040"/>
        </p:xfrm>
        <a:graphic>
          <a:graphicData uri="http://schemas.openxmlformats.org/drawingml/2006/table">
            <a:tbl>
              <a:tblPr firstRow="1" bandRow="1">
                <a:tableStyleId>{5C22544A-7EE6-4342-B048-85BDC9FD1C3A}</a:tableStyleId>
              </a:tblPr>
              <a:tblGrid>
                <a:gridCol w="3004457"/>
              </a:tblGrid>
              <a:tr h="370840">
                <a:tc>
                  <a:txBody>
                    <a:bodyPr/>
                    <a:lstStyle/>
                    <a:p>
                      <a:pPr algn="ctr"/>
                      <a:r>
                        <a:rPr lang="en-US" dirty="0" smtClean="0"/>
                        <a:t>BOND</a:t>
                      </a:r>
                      <a:r>
                        <a:rPr lang="en-US" baseline="0" dirty="0" smtClean="0"/>
                        <a:t> INDICES</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370840">
                <a:tc>
                  <a:txBody>
                    <a:bodyPr/>
                    <a:lstStyle/>
                    <a:p>
                      <a:r>
                        <a:rPr lang="en-US" dirty="0" smtClean="0"/>
                        <a:t>Barclays 1-3 Year Govt/Credit</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Barclays</a:t>
                      </a:r>
                      <a:r>
                        <a:rPr lang="en-US" baseline="0" dirty="0" smtClean="0"/>
                        <a:t> 1-5  Year Govt/Credit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Barclays</a:t>
                      </a:r>
                      <a:r>
                        <a:rPr lang="en-US" baseline="0" dirty="0" smtClean="0"/>
                        <a:t> 1-10 Year Govt/Credit</a:t>
                      </a:r>
                      <a:endParaRPr lang="en-US"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Barclays</a:t>
                      </a:r>
                      <a:r>
                        <a:rPr lang="en-US" baseline="0" dirty="0" smtClean="0"/>
                        <a:t> Aggregate Index</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Domestic High Yield</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68297606"/>
              </p:ext>
            </p:extLst>
          </p:nvPr>
        </p:nvGraphicFramePr>
        <p:xfrm>
          <a:off x="5148943" y="2909061"/>
          <a:ext cx="3004457" cy="1854200"/>
        </p:xfrm>
        <a:graphic>
          <a:graphicData uri="http://schemas.openxmlformats.org/drawingml/2006/table">
            <a:tbl>
              <a:tblPr firstRow="1" bandRow="1">
                <a:tableStyleId>{073A0DAA-6AF3-43AB-8588-CEC1D06C72B9}</a:tableStyleId>
              </a:tblPr>
              <a:tblGrid>
                <a:gridCol w="3004457"/>
              </a:tblGrid>
              <a:tr h="370840">
                <a:tc>
                  <a:txBody>
                    <a:bodyPr/>
                    <a:lstStyle/>
                    <a:p>
                      <a:pPr algn="ctr"/>
                      <a:r>
                        <a:rPr lang="en-US" baseline="0" dirty="0" smtClean="0"/>
                        <a:t>ALTERNATIVE INDICES</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370840">
                <a:tc>
                  <a:txBody>
                    <a:bodyPr/>
                    <a:lstStyle/>
                    <a:p>
                      <a:r>
                        <a:rPr lang="en-US" baseline="0" dirty="0" smtClean="0"/>
                        <a:t>REIT Index</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MLP Index</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Commodity </a:t>
                      </a:r>
                      <a:r>
                        <a:rPr lang="en-US" baseline="0" dirty="0" smtClean="0"/>
                        <a:t>Index</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0840">
                <a:tc>
                  <a:txBody>
                    <a:bodyPr/>
                    <a:lstStyle/>
                    <a:p>
                      <a:r>
                        <a:rPr lang="en-US" dirty="0" smtClean="0"/>
                        <a:t>Gold/Silver</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929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SAMPLE INVESTMENT POLICY STATEMENT - 1</a:t>
            </a:r>
            <a:endParaRPr lang="en-US" b="1" i="1" dirty="0" smtClean="0">
              <a:solidFill>
                <a:srgbClr val="969696"/>
              </a:solidFill>
            </a:endParaRPr>
          </a:p>
        </p:txBody>
      </p:sp>
      <p:pic>
        <p:nvPicPr>
          <p:cNvPr id="5" name="Picture 4"/>
          <p:cNvPicPr>
            <a:picLocks noChangeAspect="1"/>
          </p:cNvPicPr>
          <p:nvPr/>
        </p:nvPicPr>
        <p:blipFill>
          <a:blip r:embed="rId2"/>
          <a:stretch>
            <a:fillRect/>
          </a:stretch>
        </p:blipFill>
        <p:spPr>
          <a:xfrm>
            <a:off x="2578992" y="947057"/>
            <a:ext cx="5204294" cy="5910943"/>
          </a:xfrm>
          <a:prstGeom prst="rect">
            <a:avLst/>
          </a:prstGeom>
        </p:spPr>
      </p:pic>
    </p:spTree>
    <p:extLst>
      <p:ext uri="{BB962C8B-B14F-4D97-AF65-F5344CB8AC3E}">
        <p14:creationId xmlns:p14="http://schemas.microsoft.com/office/powerpoint/2010/main" val="382311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64849" y="1110343"/>
            <a:ext cx="5240207" cy="5724004"/>
          </a:xfrm>
          <a:prstGeom prst="rect">
            <a:avLst/>
          </a:prstGeom>
        </p:spPr>
      </p:pic>
      <p:sp>
        <p:nvSpPr>
          <p:cNvPr id="3"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SAMPLE INVESTMENT POLICY STATEMENT - 2</a:t>
            </a:r>
            <a:endParaRPr lang="en-US" b="1" i="1" dirty="0" smtClean="0">
              <a:solidFill>
                <a:srgbClr val="969696"/>
              </a:solidFill>
            </a:endParaRPr>
          </a:p>
        </p:txBody>
      </p:sp>
    </p:spTree>
    <p:extLst>
      <p:ext uri="{BB962C8B-B14F-4D97-AF65-F5344CB8AC3E}">
        <p14:creationId xmlns:p14="http://schemas.microsoft.com/office/powerpoint/2010/main" val="3781589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SAMPLE INVESTMENT POLICY STATEMENT - 3</a:t>
            </a:r>
            <a:endParaRPr lang="en-US" b="1" i="1" dirty="0" smtClean="0">
              <a:solidFill>
                <a:srgbClr val="969696"/>
              </a:solidFill>
            </a:endParaRPr>
          </a:p>
        </p:txBody>
      </p:sp>
      <p:pic>
        <p:nvPicPr>
          <p:cNvPr id="4" name="Picture 3"/>
          <p:cNvPicPr>
            <a:picLocks noChangeAspect="1"/>
          </p:cNvPicPr>
          <p:nvPr/>
        </p:nvPicPr>
        <p:blipFill>
          <a:blip r:embed="rId2"/>
          <a:stretch>
            <a:fillRect/>
          </a:stretch>
        </p:blipFill>
        <p:spPr>
          <a:xfrm>
            <a:off x="2547256" y="1088571"/>
            <a:ext cx="5225143" cy="5540826"/>
          </a:xfrm>
          <a:prstGeom prst="rect">
            <a:avLst/>
          </a:prstGeom>
        </p:spPr>
      </p:pic>
    </p:spTree>
    <p:extLst>
      <p:ext uri="{BB962C8B-B14F-4D97-AF65-F5344CB8AC3E}">
        <p14:creationId xmlns:p14="http://schemas.microsoft.com/office/powerpoint/2010/main" val="2373036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PORTFOLIO STRUCTURE:  EXCHANGE TRADED FUNDS</a:t>
            </a:r>
            <a:endParaRPr lang="en-US" b="1" i="1" dirty="0" smtClean="0">
              <a:solidFill>
                <a:srgbClr val="969696"/>
              </a:solidFill>
            </a:endParaRPr>
          </a:p>
        </p:txBody>
      </p:sp>
      <p:graphicFrame>
        <p:nvGraphicFramePr>
          <p:cNvPr id="3" name="Chart 2"/>
          <p:cNvGraphicFramePr/>
          <p:nvPr>
            <p:extLst>
              <p:ext uri="{D42A27DB-BD31-4B8C-83A1-F6EECF244321}">
                <p14:modId xmlns:p14="http://schemas.microsoft.com/office/powerpoint/2010/main" val="2971929208"/>
              </p:ext>
            </p:extLst>
          </p:nvPr>
        </p:nvGraphicFramePr>
        <p:xfrm>
          <a:off x="778100" y="1157060"/>
          <a:ext cx="4947785"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1963709917"/>
              </p:ext>
            </p:extLst>
          </p:nvPr>
        </p:nvGraphicFramePr>
        <p:xfrm>
          <a:off x="3341914" y="3584575"/>
          <a:ext cx="5138057"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209800" y="6335486"/>
            <a:ext cx="6934200" cy="338554"/>
          </a:xfrm>
          <a:prstGeom prst="rect">
            <a:avLst/>
          </a:prstGeom>
          <a:noFill/>
        </p:spPr>
        <p:txBody>
          <a:bodyPr wrap="square" rtlCol="0">
            <a:spAutoFit/>
          </a:bodyPr>
          <a:lstStyle/>
          <a:p>
            <a:r>
              <a:rPr lang="en-US" sz="800" dirty="0" smtClean="0"/>
              <a:t>The sample portfolio structures are  not endorsed by the Grand Lodge of Wisconsin and for discussion purposes only.  Each investor must evaluate their own investment objectives, guidelines, risk tolerance and suitability before investing in any security or portfolio of securities.</a:t>
            </a:r>
            <a:endParaRPr lang="en-US" sz="800" dirty="0"/>
          </a:p>
        </p:txBody>
      </p:sp>
    </p:spTree>
    <p:extLst>
      <p:ext uri="{BB962C8B-B14F-4D97-AF65-F5344CB8AC3E}">
        <p14:creationId xmlns:p14="http://schemas.microsoft.com/office/powerpoint/2010/main" val="752108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PORTFOLIO STRUCTURE:  EXCHANGE TRADED FUNDS</a:t>
            </a:r>
            <a:endParaRPr lang="en-US" b="1" i="1" dirty="0" smtClean="0">
              <a:solidFill>
                <a:srgbClr val="969696"/>
              </a:solidFill>
            </a:endParaRPr>
          </a:p>
        </p:txBody>
      </p:sp>
      <p:graphicFrame>
        <p:nvGraphicFramePr>
          <p:cNvPr id="9" name="Chart 8"/>
          <p:cNvGraphicFramePr/>
          <p:nvPr>
            <p:extLst>
              <p:ext uri="{D42A27DB-BD31-4B8C-83A1-F6EECF244321}">
                <p14:modId xmlns:p14="http://schemas.microsoft.com/office/powerpoint/2010/main" val="1859748755"/>
              </p:ext>
            </p:extLst>
          </p:nvPr>
        </p:nvGraphicFramePr>
        <p:xfrm>
          <a:off x="1012371" y="1396999"/>
          <a:ext cx="7489371" cy="433977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209800" y="6335486"/>
            <a:ext cx="6934200" cy="338554"/>
          </a:xfrm>
          <a:prstGeom prst="rect">
            <a:avLst/>
          </a:prstGeom>
          <a:noFill/>
        </p:spPr>
        <p:txBody>
          <a:bodyPr wrap="square" rtlCol="0">
            <a:spAutoFit/>
          </a:bodyPr>
          <a:lstStyle/>
          <a:p>
            <a:r>
              <a:rPr lang="en-US" sz="800" dirty="0" smtClean="0"/>
              <a:t>The sample portfolio structures are  not endorsed by the Grand Lodge of Wisconsin and for discussion purposes only.  Each investor must evaluate their own investment objectives, guidelines, risk tolerance and suitability before investing in any security or portfolio of securities.</a:t>
            </a:r>
            <a:endParaRPr lang="en-US" sz="800" dirty="0"/>
          </a:p>
        </p:txBody>
      </p:sp>
    </p:spTree>
    <p:extLst>
      <p:ext uri="{BB962C8B-B14F-4D97-AF65-F5344CB8AC3E}">
        <p14:creationId xmlns:p14="http://schemas.microsoft.com/office/powerpoint/2010/main" val="3391285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827315" y="406400"/>
            <a:ext cx="7859485" cy="353943"/>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OPEN AN ACCOUNT, STRUCTURE YOUR PORFOLIO and MONITOR  YOUR RESULTS</a:t>
            </a:r>
            <a:endParaRPr lang="en-US" b="1" i="1" dirty="0" smtClean="0">
              <a:solidFill>
                <a:srgbClr val="969696"/>
              </a:solidFill>
            </a:endParaRPr>
          </a:p>
        </p:txBody>
      </p:sp>
      <p:sp>
        <p:nvSpPr>
          <p:cNvPr id="3" name="TextBox 2"/>
          <p:cNvSpPr txBox="1"/>
          <p:nvPr/>
        </p:nvSpPr>
        <p:spPr>
          <a:xfrm>
            <a:off x="1262743" y="1719943"/>
            <a:ext cx="7424057" cy="830997"/>
          </a:xfrm>
          <a:prstGeom prst="rect">
            <a:avLst/>
          </a:prstGeom>
          <a:noFill/>
        </p:spPr>
        <p:txBody>
          <a:bodyPr wrap="square" rtlCol="0">
            <a:spAutoFit/>
          </a:bodyPr>
          <a:lstStyle/>
          <a:p>
            <a:pPr algn="ctr"/>
            <a:r>
              <a:rPr lang="en-US" sz="1600" b="1" dirty="0" smtClean="0"/>
              <a:t>Consider a Local Discount Brokerage or Charles Schwab, Fidelity Investments </a:t>
            </a:r>
          </a:p>
          <a:p>
            <a:pPr algn="ctr"/>
            <a:r>
              <a:rPr lang="en-US" sz="1600" b="1" dirty="0" smtClean="0"/>
              <a:t>or TD Ameritrade to  provide </a:t>
            </a:r>
            <a:r>
              <a:rPr lang="en-US" sz="1600" b="1" dirty="0"/>
              <a:t>c</a:t>
            </a:r>
            <a:r>
              <a:rPr lang="en-US" sz="1600" b="1" dirty="0" smtClean="0"/>
              <a:t>ustody of the assets together with the necessary </a:t>
            </a:r>
            <a:r>
              <a:rPr lang="en-US" sz="1600" b="1" dirty="0"/>
              <a:t>r</a:t>
            </a:r>
            <a:r>
              <a:rPr lang="en-US" sz="1600" b="1" dirty="0" smtClean="0"/>
              <a:t>eporting and trading </a:t>
            </a:r>
            <a:r>
              <a:rPr lang="en-US" sz="1600" b="1" dirty="0"/>
              <a:t>p</a:t>
            </a:r>
            <a:r>
              <a:rPr lang="en-US" sz="1600" b="1" dirty="0" smtClean="0"/>
              <a:t>latform to manage your portfolio.</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788797818"/>
              </p:ext>
            </p:extLst>
          </p:nvPr>
        </p:nvGraphicFramePr>
        <p:xfrm>
          <a:off x="1926771" y="3258458"/>
          <a:ext cx="6096000" cy="185420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US" dirty="0" smtClean="0"/>
                        <a:t>Lodge Responsibilities</a:t>
                      </a:r>
                      <a:endParaRPr lang="en-US" dirty="0"/>
                    </a:p>
                  </a:txBody>
                  <a:tcPr/>
                </a:tc>
              </a:tr>
              <a:tr h="370840">
                <a:tc>
                  <a:txBody>
                    <a:bodyPr/>
                    <a:lstStyle/>
                    <a:p>
                      <a:r>
                        <a:rPr lang="en-US" dirty="0" smtClean="0"/>
                        <a:t>1.  Monitor</a:t>
                      </a:r>
                      <a:r>
                        <a:rPr lang="en-US" baseline="0" dirty="0" smtClean="0"/>
                        <a:t> the Results</a:t>
                      </a:r>
                      <a:endParaRPr lang="en-US" dirty="0"/>
                    </a:p>
                  </a:txBody>
                  <a:tcPr/>
                </a:tc>
              </a:tr>
              <a:tr h="370840">
                <a:tc>
                  <a:txBody>
                    <a:bodyPr/>
                    <a:lstStyle/>
                    <a:p>
                      <a:r>
                        <a:rPr lang="en-US" dirty="0" smtClean="0"/>
                        <a:t>2.  Report the Results to the Membership</a:t>
                      </a:r>
                      <a:endParaRPr lang="en-US" dirty="0"/>
                    </a:p>
                  </a:txBody>
                  <a:tcPr/>
                </a:tc>
              </a:tr>
              <a:tr h="370840">
                <a:tc>
                  <a:txBody>
                    <a:bodyPr/>
                    <a:lstStyle/>
                    <a:p>
                      <a:r>
                        <a:rPr lang="en-US" dirty="0" smtClean="0"/>
                        <a:t>3.  Maintain Alignment</a:t>
                      </a:r>
                      <a:r>
                        <a:rPr lang="en-US" baseline="0" dirty="0" smtClean="0"/>
                        <a:t> to the Asset Allocation</a:t>
                      </a:r>
                      <a:endParaRPr lang="en-US" dirty="0"/>
                    </a:p>
                  </a:txBody>
                  <a:tcPr/>
                </a:tc>
              </a:tr>
              <a:tr h="370840">
                <a:tc>
                  <a:txBody>
                    <a:bodyPr/>
                    <a:lstStyle/>
                    <a:p>
                      <a:r>
                        <a:rPr lang="en-US" dirty="0" smtClean="0"/>
                        <a:t>4.  Review</a:t>
                      </a:r>
                      <a:r>
                        <a:rPr lang="en-US" baseline="0" dirty="0" smtClean="0"/>
                        <a:t> Investment Policy Annually – Re-sign the Policy</a:t>
                      </a:r>
                      <a:endParaRPr lang="en-US" dirty="0"/>
                    </a:p>
                  </a:txBody>
                  <a:tcPr/>
                </a:tc>
              </a:tr>
            </a:tbl>
          </a:graphicData>
        </a:graphic>
      </p:graphicFrame>
    </p:spTree>
    <p:extLst>
      <p:ext uri="{BB962C8B-B14F-4D97-AF65-F5344CB8AC3E}">
        <p14:creationId xmlns:p14="http://schemas.microsoft.com/office/powerpoint/2010/main" val="219127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FINANCIAL RESPONSIBILITIES</a:t>
            </a:r>
            <a:endParaRPr lang="en-US" b="1" i="1" dirty="0" smtClean="0">
              <a:solidFill>
                <a:srgbClr val="969696"/>
              </a:solidFill>
            </a:endParaRPr>
          </a:p>
        </p:txBody>
      </p:sp>
      <p:sp>
        <p:nvSpPr>
          <p:cNvPr id="3" name="TextBox 2"/>
          <p:cNvSpPr txBox="1"/>
          <p:nvPr/>
        </p:nvSpPr>
        <p:spPr>
          <a:xfrm>
            <a:off x="2656114" y="1186543"/>
            <a:ext cx="6030686" cy="1600438"/>
          </a:xfrm>
          <a:prstGeom prst="rect">
            <a:avLst/>
          </a:prstGeom>
          <a:noFill/>
        </p:spPr>
        <p:txBody>
          <a:bodyPr wrap="square" rtlCol="0">
            <a:spAutoFit/>
          </a:bodyPr>
          <a:lstStyle/>
          <a:p>
            <a:pPr marL="171450" indent="-171450">
              <a:buFont typeface="Wingdings" panose="05000000000000000000" pitchFamily="2" charset="2"/>
              <a:buChar char="Ø"/>
            </a:pPr>
            <a:r>
              <a:rPr lang="en-US" sz="1400" dirty="0" smtClean="0"/>
              <a:t>Maintain accurate current financial records</a:t>
            </a:r>
          </a:p>
          <a:p>
            <a:pPr marL="171450" indent="-171450">
              <a:buFont typeface="Wingdings" panose="05000000000000000000" pitchFamily="2" charset="2"/>
              <a:buChar char="Ø"/>
            </a:pPr>
            <a:endParaRPr lang="en-US" sz="1400" dirty="0"/>
          </a:p>
          <a:p>
            <a:pPr marL="171450" indent="-171450">
              <a:buFont typeface="Wingdings" panose="05000000000000000000" pitchFamily="2" charset="2"/>
              <a:buChar char="Ø"/>
            </a:pPr>
            <a:r>
              <a:rPr lang="en-US" sz="1400" dirty="0" smtClean="0"/>
              <a:t>Deposit receipts and pay bills on time</a:t>
            </a:r>
          </a:p>
          <a:p>
            <a:pPr marL="171450" indent="-171450">
              <a:buFont typeface="Wingdings" panose="05000000000000000000" pitchFamily="2" charset="2"/>
              <a:buChar char="Ø"/>
            </a:pPr>
            <a:endParaRPr lang="en-US" sz="1400" dirty="0"/>
          </a:p>
          <a:p>
            <a:pPr marL="171450" indent="-171450">
              <a:buFont typeface="Wingdings" panose="05000000000000000000" pitchFamily="2" charset="2"/>
              <a:buChar char="Ø"/>
            </a:pPr>
            <a:r>
              <a:rPr lang="en-US" sz="1400" dirty="0" smtClean="0"/>
              <a:t>File annual financial reports with Grand Lodge</a:t>
            </a:r>
          </a:p>
          <a:p>
            <a:pPr marL="171450" indent="-171450">
              <a:buFont typeface="Wingdings" panose="05000000000000000000" pitchFamily="2" charset="2"/>
              <a:buChar char="Ø"/>
            </a:pPr>
            <a:endParaRPr lang="en-US" sz="1400" dirty="0"/>
          </a:p>
          <a:p>
            <a:pPr marL="171450" indent="-171450">
              <a:buFont typeface="Wingdings" panose="05000000000000000000" pitchFamily="2" charset="2"/>
              <a:buChar char="Ø"/>
            </a:pPr>
            <a:r>
              <a:rPr lang="en-US" sz="1400" dirty="0" smtClean="0"/>
              <a:t>Establish an annual independent audit</a:t>
            </a:r>
            <a:endParaRPr lang="en-US" sz="1400" dirty="0"/>
          </a:p>
        </p:txBody>
      </p:sp>
      <p:sp>
        <p:nvSpPr>
          <p:cNvPr id="4" name="TextBox 3"/>
          <p:cNvSpPr txBox="1"/>
          <p:nvPr/>
        </p:nvSpPr>
        <p:spPr>
          <a:xfrm>
            <a:off x="892629" y="3200400"/>
            <a:ext cx="7913914" cy="2677656"/>
          </a:xfrm>
          <a:prstGeom prst="rect">
            <a:avLst/>
          </a:prstGeom>
          <a:noFill/>
        </p:spPr>
        <p:txBody>
          <a:bodyPr wrap="square" rtlCol="0">
            <a:spAutoFit/>
          </a:bodyPr>
          <a:lstStyle/>
          <a:p>
            <a:r>
              <a:rPr lang="en-US" sz="1400" i="1"/>
              <a:t>52.02 Annual Reports.</a:t>
            </a:r>
            <a:r>
              <a:rPr lang="en-US" sz="1400" b="1"/>
              <a:t> </a:t>
            </a:r>
            <a:r>
              <a:rPr lang="en-US" sz="1400"/>
              <a:t>Each lodge shall file its Annual Report with the Grand Secretary by February 15th in each year.  In case of its failure so to do it shall be charged two dollars for each day’s delay commencing on February 16th, unless such default is excused by the Grand Lodge. The Grand Secretary shall have this regulation printed on the report blanks furnished to the lodge Secretaries. </a:t>
            </a:r>
          </a:p>
          <a:p>
            <a:r>
              <a:rPr lang="en-US" sz="1400" i="1"/>
              <a:t> </a:t>
            </a:r>
            <a:endParaRPr lang="en-US" sz="1400"/>
          </a:p>
          <a:p>
            <a:r>
              <a:rPr lang="en-US" sz="1400" i="1"/>
              <a:t>52.03 Affiliated Foundations</a:t>
            </a:r>
            <a:r>
              <a:rPr lang="en-US" sz="1400" b="1"/>
              <a:t> </a:t>
            </a:r>
            <a:r>
              <a:rPr lang="en-US" sz="1400"/>
              <a:t>Each lodge shall attach and file with its Annual Report complete information relating to all affiliated foundations organized in connection with said lodge or by its members.  Said information shall include detailed operating statements, balance sheet and copies of income tax returns. </a:t>
            </a:r>
          </a:p>
          <a:p>
            <a:r>
              <a:rPr lang="en-US" sz="1400"/>
              <a:t> </a:t>
            </a:r>
          </a:p>
          <a:p>
            <a:r>
              <a:rPr lang="en-US" sz="1400"/>
              <a:t>Excel: </a:t>
            </a:r>
            <a:r>
              <a:rPr lang="en-US" sz="1400">
                <a:hlinkClick r:id="rId2"/>
              </a:rPr>
              <a:t>Software</a:t>
            </a:r>
            <a:r>
              <a:rPr lang="en-US" sz="1400"/>
              <a:t> </a:t>
            </a:r>
            <a:r>
              <a:rPr lang="en-US" sz="1400">
                <a:hlinkClick r:id="rId3"/>
              </a:rPr>
              <a:t>developed</a:t>
            </a:r>
            <a:r>
              <a:rPr lang="en-US" sz="1400"/>
              <a:t> and manufactured by </a:t>
            </a:r>
            <a:r>
              <a:rPr lang="en-US" sz="1400">
                <a:hlinkClick r:id="rId4"/>
              </a:rPr>
              <a:t>Microsoft</a:t>
            </a:r>
            <a:r>
              <a:rPr lang="en-US" sz="1400"/>
              <a:t> </a:t>
            </a:r>
            <a:r>
              <a:rPr lang="en-US" sz="1400">
                <a:hlinkClick r:id="rId5"/>
              </a:rPr>
              <a:t>Corporation</a:t>
            </a:r>
            <a:r>
              <a:rPr lang="en-US" sz="1400"/>
              <a:t> that allows </a:t>
            </a:r>
            <a:r>
              <a:rPr lang="en-US" sz="1400">
                <a:hlinkClick r:id="rId6"/>
              </a:rPr>
              <a:t>users</a:t>
            </a:r>
            <a:r>
              <a:rPr lang="en-US" sz="1400"/>
              <a:t> to organize, </a:t>
            </a:r>
            <a:r>
              <a:rPr lang="en-US" sz="1400">
                <a:hlinkClick r:id="rId7"/>
              </a:rPr>
              <a:t>format</a:t>
            </a:r>
            <a:r>
              <a:rPr lang="en-US" sz="1400"/>
              <a:t>, and </a:t>
            </a:r>
            <a:r>
              <a:rPr lang="en-US" sz="1400">
                <a:hlinkClick r:id="rId8"/>
              </a:rPr>
              <a:t>calculate</a:t>
            </a:r>
            <a:r>
              <a:rPr lang="en-US" sz="1400"/>
              <a:t> </a:t>
            </a:r>
            <a:r>
              <a:rPr lang="en-US" sz="1400">
                <a:hlinkClick r:id="rId9"/>
              </a:rPr>
              <a:t>data</a:t>
            </a:r>
            <a:r>
              <a:rPr lang="en-US" sz="1400"/>
              <a:t> with </a:t>
            </a:r>
            <a:r>
              <a:rPr lang="en-US" sz="1400">
                <a:hlinkClick r:id="rId10"/>
              </a:rPr>
              <a:t>formulas</a:t>
            </a:r>
            <a:r>
              <a:rPr lang="en-US" sz="1400"/>
              <a:t> using a </a:t>
            </a:r>
            <a:r>
              <a:rPr lang="en-US" sz="1400">
                <a:hlinkClick r:id="rId11"/>
              </a:rPr>
              <a:t>spreadsheet</a:t>
            </a:r>
            <a:r>
              <a:rPr lang="en-US" sz="1400"/>
              <a:t> </a:t>
            </a:r>
            <a:r>
              <a:rPr lang="en-US" sz="1400">
                <a:hlinkClick r:id="rId12"/>
              </a:rPr>
              <a:t>system</a:t>
            </a:r>
            <a:r>
              <a:rPr lang="en-US" sz="1400"/>
              <a:t> broken up by rows and </a:t>
            </a:r>
            <a:r>
              <a:rPr lang="en-US" sz="1400">
                <a:hlinkClick r:id="rId13"/>
              </a:rPr>
              <a:t>columns</a:t>
            </a:r>
            <a:r>
              <a:rPr lang="en-US" sz="1400"/>
              <a:t>.  Available for PC or MAC.</a:t>
            </a:r>
          </a:p>
        </p:txBody>
      </p:sp>
    </p:spTree>
    <p:extLst>
      <p:ext uri="{BB962C8B-B14F-4D97-AF65-F5344CB8AC3E}">
        <p14:creationId xmlns:p14="http://schemas.microsoft.com/office/powerpoint/2010/main" val="174072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FINANCIAL RESPONSIBILITIES</a:t>
            </a:r>
            <a:endParaRPr lang="en-US" b="1" i="1" dirty="0" smtClean="0">
              <a:solidFill>
                <a:srgbClr val="969696"/>
              </a:solidFill>
            </a:endParaRPr>
          </a:p>
        </p:txBody>
      </p:sp>
      <p:pic>
        <p:nvPicPr>
          <p:cNvPr id="3" name="Picture 2"/>
          <p:cNvPicPr>
            <a:picLocks noChangeAspect="1"/>
          </p:cNvPicPr>
          <p:nvPr/>
        </p:nvPicPr>
        <p:blipFill>
          <a:blip r:embed="rId2"/>
          <a:stretch>
            <a:fillRect/>
          </a:stretch>
        </p:blipFill>
        <p:spPr>
          <a:xfrm>
            <a:off x="2569028" y="965081"/>
            <a:ext cx="6014357" cy="5762290"/>
          </a:xfrm>
          <a:prstGeom prst="rect">
            <a:avLst/>
          </a:prstGeom>
        </p:spPr>
      </p:pic>
    </p:spTree>
    <p:extLst>
      <p:ext uri="{BB962C8B-B14F-4D97-AF65-F5344CB8AC3E}">
        <p14:creationId xmlns:p14="http://schemas.microsoft.com/office/powerpoint/2010/main" val="3139078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FINANCIAL RESPONSIBILITIES</a:t>
            </a:r>
            <a:endParaRPr lang="en-US" b="1" i="1" dirty="0" smtClean="0">
              <a:solidFill>
                <a:srgbClr val="969696"/>
              </a:solidFill>
            </a:endParaRPr>
          </a:p>
        </p:txBody>
      </p:sp>
      <p:pic>
        <p:nvPicPr>
          <p:cNvPr id="3" name="Picture 2"/>
          <p:cNvPicPr>
            <a:picLocks noChangeAspect="1"/>
          </p:cNvPicPr>
          <p:nvPr/>
        </p:nvPicPr>
        <p:blipFill>
          <a:blip r:embed="rId2"/>
          <a:stretch>
            <a:fillRect/>
          </a:stretch>
        </p:blipFill>
        <p:spPr>
          <a:xfrm>
            <a:off x="855155" y="1752600"/>
            <a:ext cx="8122612" cy="3886199"/>
          </a:xfrm>
          <a:prstGeom prst="rect">
            <a:avLst/>
          </a:prstGeom>
        </p:spPr>
      </p:pic>
    </p:spTree>
    <p:extLst>
      <p:ext uri="{BB962C8B-B14F-4D97-AF65-F5344CB8AC3E}">
        <p14:creationId xmlns:p14="http://schemas.microsoft.com/office/powerpoint/2010/main" val="70421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FINANCIAL RESPONSIBILITIES</a:t>
            </a:r>
            <a:endParaRPr lang="en-US" b="1" i="1" dirty="0" smtClean="0">
              <a:solidFill>
                <a:srgbClr val="969696"/>
              </a:solidFill>
            </a:endParaRPr>
          </a:p>
        </p:txBody>
      </p:sp>
      <p:pic>
        <p:nvPicPr>
          <p:cNvPr id="3" name="Picture 2"/>
          <p:cNvPicPr>
            <a:picLocks noChangeAspect="1"/>
          </p:cNvPicPr>
          <p:nvPr/>
        </p:nvPicPr>
        <p:blipFill>
          <a:blip r:embed="rId2"/>
          <a:stretch>
            <a:fillRect/>
          </a:stretch>
        </p:blipFill>
        <p:spPr>
          <a:xfrm>
            <a:off x="1129802" y="1338944"/>
            <a:ext cx="7644084" cy="4539342"/>
          </a:xfrm>
          <a:prstGeom prst="rect">
            <a:avLst/>
          </a:prstGeom>
        </p:spPr>
      </p:pic>
    </p:spTree>
    <p:extLst>
      <p:ext uri="{BB962C8B-B14F-4D97-AF65-F5344CB8AC3E}">
        <p14:creationId xmlns:p14="http://schemas.microsoft.com/office/powerpoint/2010/main" val="277991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THE INVESTMENT MANAGEMENT PROCESS</a:t>
            </a:r>
            <a:endParaRPr lang="en-US" b="1" i="1" dirty="0" smtClean="0">
              <a:solidFill>
                <a:srgbClr val="969696"/>
              </a:solidFill>
            </a:endParaRPr>
          </a:p>
        </p:txBody>
      </p:sp>
      <p:sp>
        <p:nvSpPr>
          <p:cNvPr id="3" name="Oval 2"/>
          <p:cNvSpPr/>
          <p:nvPr/>
        </p:nvSpPr>
        <p:spPr>
          <a:xfrm>
            <a:off x="3695586" y="1436913"/>
            <a:ext cx="2416401" cy="157843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95585" y="1995295"/>
            <a:ext cx="2416401" cy="461665"/>
          </a:xfrm>
          <a:prstGeom prst="rect">
            <a:avLst/>
          </a:prstGeom>
          <a:noFill/>
        </p:spPr>
        <p:txBody>
          <a:bodyPr wrap="square" rtlCol="0">
            <a:spAutoFit/>
          </a:bodyPr>
          <a:lstStyle/>
          <a:p>
            <a:pPr algn="ctr"/>
            <a:r>
              <a:rPr lang="en-US" sz="1200" b="1" dirty="0" smtClean="0"/>
              <a:t>Evaluate Investment</a:t>
            </a:r>
          </a:p>
          <a:p>
            <a:pPr algn="ctr"/>
            <a:r>
              <a:rPr lang="en-US" sz="1200" b="1" dirty="0" smtClean="0"/>
              <a:t>Goals and Objectives</a:t>
            </a:r>
            <a:endParaRPr lang="en-US" sz="1200" b="1" dirty="0"/>
          </a:p>
        </p:txBody>
      </p:sp>
      <p:sp>
        <p:nvSpPr>
          <p:cNvPr id="9" name="Oval 8"/>
          <p:cNvSpPr/>
          <p:nvPr/>
        </p:nvSpPr>
        <p:spPr>
          <a:xfrm>
            <a:off x="6525872" y="3178628"/>
            <a:ext cx="2416401" cy="1578429"/>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525871" y="3783797"/>
            <a:ext cx="2416401" cy="461665"/>
          </a:xfrm>
          <a:prstGeom prst="rect">
            <a:avLst/>
          </a:prstGeom>
          <a:noFill/>
        </p:spPr>
        <p:txBody>
          <a:bodyPr wrap="square" rtlCol="0">
            <a:spAutoFit/>
          </a:bodyPr>
          <a:lstStyle/>
          <a:p>
            <a:pPr algn="ctr"/>
            <a:r>
              <a:rPr lang="en-US" sz="1200" b="1" dirty="0" smtClean="0"/>
              <a:t>Determine Investment Process</a:t>
            </a:r>
          </a:p>
          <a:p>
            <a:pPr algn="ctr"/>
            <a:r>
              <a:rPr lang="en-US" sz="1200" b="1" dirty="0"/>
              <a:t>a</a:t>
            </a:r>
            <a:r>
              <a:rPr lang="en-US" sz="1200" b="1" dirty="0" smtClean="0"/>
              <a:t>nd Approach</a:t>
            </a:r>
            <a:endParaRPr lang="en-US" sz="1200" b="1" dirty="0"/>
          </a:p>
        </p:txBody>
      </p:sp>
      <p:sp>
        <p:nvSpPr>
          <p:cNvPr id="11" name="Oval 10"/>
          <p:cNvSpPr/>
          <p:nvPr/>
        </p:nvSpPr>
        <p:spPr>
          <a:xfrm>
            <a:off x="3695585" y="4757057"/>
            <a:ext cx="2416401" cy="1578430"/>
          </a:xfrm>
          <a:prstGeom prst="ellipse">
            <a:avLst/>
          </a:prstGeom>
          <a:solidFill>
            <a:schemeClr val="tx2">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95584" y="5340423"/>
            <a:ext cx="2416401" cy="461665"/>
          </a:xfrm>
          <a:prstGeom prst="rect">
            <a:avLst/>
          </a:prstGeom>
          <a:noFill/>
        </p:spPr>
        <p:txBody>
          <a:bodyPr wrap="square" rtlCol="0">
            <a:spAutoFit/>
          </a:bodyPr>
          <a:lstStyle/>
          <a:p>
            <a:pPr algn="ctr"/>
            <a:r>
              <a:rPr lang="en-US" sz="1200" b="1" dirty="0" smtClean="0"/>
              <a:t>Establish an Appropriate Asset</a:t>
            </a:r>
          </a:p>
          <a:p>
            <a:pPr algn="ctr"/>
            <a:r>
              <a:rPr lang="en-US" sz="1200" b="1" dirty="0" smtClean="0"/>
              <a:t>Allocation</a:t>
            </a:r>
            <a:endParaRPr lang="en-US" sz="1200" b="1" dirty="0"/>
          </a:p>
        </p:txBody>
      </p:sp>
      <p:sp>
        <p:nvSpPr>
          <p:cNvPr id="13" name="Oval 12"/>
          <p:cNvSpPr/>
          <p:nvPr/>
        </p:nvSpPr>
        <p:spPr>
          <a:xfrm>
            <a:off x="865298" y="3225414"/>
            <a:ext cx="2416401" cy="1578430"/>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65298" y="3691463"/>
            <a:ext cx="2416401" cy="646331"/>
          </a:xfrm>
          <a:prstGeom prst="rect">
            <a:avLst/>
          </a:prstGeom>
          <a:noFill/>
        </p:spPr>
        <p:txBody>
          <a:bodyPr wrap="square" rtlCol="0">
            <a:spAutoFit/>
          </a:bodyPr>
          <a:lstStyle/>
          <a:p>
            <a:pPr algn="ctr"/>
            <a:r>
              <a:rPr lang="en-US" sz="1200" b="1" dirty="0" smtClean="0"/>
              <a:t>Execute a Written </a:t>
            </a:r>
          </a:p>
          <a:p>
            <a:pPr algn="ctr"/>
            <a:r>
              <a:rPr lang="en-US" sz="1200" b="1" dirty="0" smtClean="0"/>
              <a:t>Investment Policy</a:t>
            </a:r>
          </a:p>
          <a:p>
            <a:pPr algn="ctr"/>
            <a:r>
              <a:rPr lang="en-US" sz="1200" b="1" dirty="0" smtClean="0"/>
              <a:t>Statement</a:t>
            </a:r>
            <a:endParaRPr lang="en-US" sz="1200" b="1" dirty="0"/>
          </a:p>
        </p:txBody>
      </p:sp>
      <p:sp>
        <p:nvSpPr>
          <p:cNvPr id="16" name="Curved Left Arrow 15"/>
          <p:cNvSpPr/>
          <p:nvPr/>
        </p:nvSpPr>
        <p:spPr>
          <a:xfrm rot="18199054">
            <a:off x="6905444" y="1035668"/>
            <a:ext cx="777922" cy="2318637"/>
          </a:xfrm>
          <a:prstGeom prst="curvedLeftArrow">
            <a:avLst>
              <a:gd name="adj1" fmla="val 19946"/>
              <a:gd name="adj2" fmla="val 50000"/>
              <a:gd name="adj3"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Left Arrow 16"/>
          <p:cNvSpPr/>
          <p:nvPr/>
        </p:nvSpPr>
        <p:spPr>
          <a:xfrm rot="3707832">
            <a:off x="6836463" y="4658926"/>
            <a:ext cx="777922" cy="2422795"/>
          </a:xfrm>
          <a:prstGeom prst="curvedLeftArrow">
            <a:avLst>
              <a:gd name="adj1" fmla="val 19946"/>
              <a:gd name="adj2" fmla="val 50000"/>
              <a:gd name="adj3" fmla="val 25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urved Left Arrow 17"/>
          <p:cNvSpPr/>
          <p:nvPr/>
        </p:nvSpPr>
        <p:spPr>
          <a:xfrm rot="7227196">
            <a:off x="2052800" y="4642769"/>
            <a:ext cx="777922" cy="2318637"/>
          </a:xfrm>
          <a:prstGeom prst="curvedLeftArrow">
            <a:avLst>
              <a:gd name="adj1" fmla="val 19946"/>
              <a:gd name="adj2" fmla="val 50000"/>
              <a:gd name="adj3" fmla="val 25000"/>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urved Left Arrow 18"/>
          <p:cNvSpPr/>
          <p:nvPr/>
        </p:nvSpPr>
        <p:spPr>
          <a:xfrm rot="16687729">
            <a:off x="2864723" y="2078701"/>
            <a:ext cx="740293" cy="1743932"/>
          </a:xfrm>
          <a:prstGeom prst="curvedLeftArrow">
            <a:avLst>
              <a:gd name="adj1" fmla="val 19946"/>
              <a:gd name="adj2" fmla="val 50000"/>
              <a:gd name="adj3" fmla="val 2500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ounded Rectangle 19"/>
          <p:cNvSpPr/>
          <p:nvPr/>
        </p:nvSpPr>
        <p:spPr>
          <a:xfrm>
            <a:off x="3828220" y="3455826"/>
            <a:ext cx="2283765" cy="102403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828219" y="3774273"/>
            <a:ext cx="2283765" cy="276999"/>
          </a:xfrm>
          <a:prstGeom prst="rect">
            <a:avLst/>
          </a:prstGeom>
          <a:noFill/>
        </p:spPr>
        <p:txBody>
          <a:bodyPr wrap="square" rtlCol="0">
            <a:spAutoFit/>
          </a:bodyPr>
          <a:lstStyle/>
          <a:p>
            <a:pPr algn="ctr"/>
            <a:r>
              <a:rPr lang="en-US" sz="1200" b="1" dirty="0" smtClean="0"/>
              <a:t>Open an Investment Account</a:t>
            </a:r>
            <a:endParaRPr lang="en-US" sz="1200" b="1" dirty="0"/>
          </a:p>
        </p:txBody>
      </p:sp>
    </p:spTree>
    <p:extLst>
      <p:ext uri="{BB962C8B-B14F-4D97-AF65-F5344CB8AC3E}">
        <p14:creationId xmlns:p14="http://schemas.microsoft.com/office/powerpoint/2010/main" val="1322229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LODGE FINANCIAL GOALS AND RESPONSIBILITIES</a:t>
            </a:r>
            <a:endParaRPr lang="en-US" b="1" i="1" dirty="0" smtClean="0">
              <a:solidFill>
                <a:srgbClr val="969696"/>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9263" y="2346486"/>
            <a:ext cx="1100229" cy="158817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775" y="2346486"/>
            <a:ext cx="1197379" cy="158069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20600" y="2294282"/>
            <a:ext cx="1828996" cy="1588179"/>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754586" y="2294282"/>
            <a:ext cx="1855424" cy="1514250"/>
          </a:xfrm>
          <a:prstGeom prst="rect">
            <a:avLst/>
          </a:prstGeom>
        </p:spPr>
      </p:pic>
      <p:sp>
        <p:nvSpPr>
          <p:cNvPr id="7" name="TextBox 6"/>
          <p:cNvSpPr txBox="1"/>
          <p:nvPr/>
        </p:nvSpPr>
        <p:spPr>
          <a:xfrm>
            <a:off x="1120775" y="4047309"/>
            <a:ext cx="3189515" cy="1384995"/>
          </a:xfrm>
          <a:prstGeom prst="rect">
            <a:avLst/>
          </a:prstGeom>
          <a:noFill/>
        </p:spPr>
        <p:txBody>
          <a:bodyPr wrap="square" rtlCol="0">
            <a:spAutoFit/>
          </a:bodyPr>
          <a:lstStyle/>
          <a:p>
            <a:pPr algn="ctr"/>
            <a:r>
              <a:rPr lang="en-US" sz="1400" b="1" u="sng" dirty="0" smtClean="0"/>
              <a:t>Lodge Financial Goals</a:t>
            </a:r>
            <a:endParaRPr lang="en-US" sz="1400" dirty="0" smtClean="0"/>
          </a:p>
          <a:p>
            <a:pPr algn="ctr"/>
            <a:endParaRPr lang="en-US" sz="1400" b="1" u="sng" dirty="0"/>
          </a:p>
          <a:p>
            <a:pPr marL="285750" indent="-285750">
              <a:buFont typeface="Wingdings" panose="05000000000000000000" pitchFamily="2" charset="2"/>
              <a:buChar char="Ø"/>
            </a:pPr>
            <a:r>
              <a:rPr lang="en-US" sz="1400" dirty="0" smtClean="0"/>
              <a:t>Match Operating Income &amp; Expenses</a:t>
            </a:r>
          </a:p>
          <a:p>
            <a:pPr marL="285750" indent="-285750">
              <a:buFont typeface="Wingdings" panose="05000000000000000000" pitchFamily="2" charset="2"/>
              <a:buChar char="Ø"/>
            </a:pPr>
            <a:r>
              <a:rPr lang="en-US" sz="1400" dirty="0" smtClean="0"/>
              <a:t>Establish Dues Discipline</a:t>
            </a:r>
          </a:p>
          <a:p>
            <a:pPr marL="285750" indent="-285750">
              <a:buFont typeface="Wingdings" panose="05000000000000000000" pitchFamily="2" charset="2"/>
              <a:buChar char="Ø"/>
            </a:pPr>
            <a:r>
              <a:rPr lang="en-US" sz="1400" dirty="0" smtClean="0"/>
              <a:t>Price Activities Appropriately</a:t>
            </a:r>
          </a:p>
          <a:p>
            <a:endParaRPr lang="en-US" sz="1400" dirty="0"/>
          </a:p>
        </p:txBody>
      </p:sp>
      <p:sp>
        <p:nvSpPr>
          <p:cNvPr id="8" name="TextBox 7"/>
          <p:cNvSpPr txBox="1"/>
          <p:nvPr/>
        </p:nvSpPr>
        <p:spPr>
          <a:xfrm>
            <a:off x="4822372" y="4047309"/>
            <a:ext cx="3864428" cy="1815882"/>
          </a:xfrm>
          <a:prstGeom prst="rect">
            <a:avLst/>
          </a:prstGeom>
          <a:noFill/>
        </p:spPr>
        <p:txBody>
          <a:bodyPr wrap="square" rtlCol="0">
            <a:spAutoFit/>
          </a:bodyPr>
          <a:lstStyle/>
          <a:p>
            <a:pPr algn="ctr"/>
            <a:r>
              <a:rPr lang="en-US" sz="1400" b="1" u="sng" dirty="0" smtClean="0"/>
              <a:t>Lodge Capital Goals</a:t>
            </a:r>
          </a:p>
          <a:p>
            <a:pPr algn="ctr"/>
            <a:endParaRPr lang="en-US" sz="1400" b="1" u="sng" dirty="0"/>
          </a:p>
          <a:p>
            <a:pPr marL="285750" indent="-285750">
              <a:buFont typeface="Wingdings" panose="05000000000000000000" pitchFamily="2" charset="2"/>
              <a:buChar char="Ø"/>
            </a:pPr>
            <a:r>
              <a:rPr lang="en-US" sz="1400" dirty="0" smtClean="0"/>
              <a:t>Restrict Capital Expenditures to Building Needs, Charitable Endeavors and Service and Assistance </a:t>
            </a:r>
          </a:p>
          <a:p>
            <a:pPr marL="285750" indent="-285750">
              <a:buFont typeface="Wingdings" panose="05000000000000000000" pitchFamily="2" charset="2"/>
              <a:buChar char="Ø"/>
            </a:pPr>
            <a:r>
              <a:rPr lang="en-US" sz="1400" dirty="0" smtClean="0"/>
              <a:t>Match Investment Needs with the Proper Portfolio Allocation</a:t>
            </a:r>
          </a:p>
          <a:p>
            <a:pPr marL="285750" indent="-285750">
              <a:buFont typeface="Wingdings" panose="05000000000000000000" pitchFamily="2" charset="2"/>
              <a:buChar char="Ø"/>
            </a:pPr>
            <a:endParaRPr lang="en-US" sz="1400" dirty="0"/>
          </a:p>
        </p:txBody>
      </p:sp>
      <p:sp>
        <p:nvSpPr>
          <p:cNvPr id="9" name="TextBox 8"/>
          <p:cNvSpPr txBox="1"/>
          <p:nvPr/>
        </p:nvSpPr>
        <p:spPr>
          <a:xfrm>
            <a:off x="1245961" y="1600201"/>
            <a:ext cx="2939142" cy="338554"/>
          </a:xfrm>
          <a:prstGeom prst="rect">
            <a:avLst/>
          </a:prstGeom>
          <a:noFill/>
        </p:spPr>
        <p:txBody>
          <a:bodyPr wrap="square" rtlCol="0">
            <a:spAutoFit/>
          </a:bodyPr>
          <a:lstStyle/>
          <a:p>
            <a:pPr algn="ctr"/>
            <a:r>
              <a:rPr lang="en-US" sz="1600" b="1" u="sng" dirty="0" smtClean="0"/>
              <a:t>OPERATING FUNDS</a:t>
            </a:r>
            <a:endParaRPr lang="en-US" sz="1600" b="1" u="sng" dirty="0"/>
          </a:p>
        </p:txBody>
      </p:sp>
      <p:sp>
        <p:nvSpPr>
          <p:cNvPr id="10" name="TextBox 9"/>
          <p:cNvSpPr txBox="1"/>
          <p:nvPr/>
        </p:nvSpPr>
        <p:spPr>
          <a:xfrm>
            <a:off x="5157107" y="1611086"/>
            <a:ext cx="3194957" cy="338554"/>
          </a:xfrm>
          <a:prstGeom prst="rect">
            <a:avLst/>
          </a:prstGeom>
          <a:noFill/>
        </p:spPr>
        <p:txBody>
          <a:bodyPr wrap="square" rtlCol="0">
            <a:spAutoFit/>
          </a:bodyPr>
          <a:lstStyle/>
          <a:p>
            <a:pPr algn="ctr"/>
            <a:r>
              <a:rPr lang="en-US" sz="1600" b="1" u="sng" dirty="0" smtClean="0"/>
              <a:t>CAPITAL (INVESTMENT) FUNDS</a:t>
            </a:r>
            <a:endParaRPr lang="en-US" sz="1600" b="1" u="sng" dirty="0"/>
          </a:p>
        </p:txBody>
      </p:sp>
      <p:sp>
        <p:nvSpPr>
          <p:cNvPr id="11" name="TextBox 10"/>
          <p:cNvSpPr txBox="1"/>
          <p:nvPr/>
        </p:nvSpPr>
        <p:spPr>
          <a:xfrm>
            <a:off x="1762645" y="5991015"/>
            <a:ext cx="6923314" cy="338554"/>
          </a:xfrm>
          <a:prstGeom prst="rect">
            <a:avLst/>
          </a:prstGeom>
          <a:solidFill>
            <a:srgbClr val="2EA9E9"/>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ULTIMATE GOAL:  Eliminate Using Capital Funds to Balance Operating Needs</a:t>
            </a:r>
            <a:endParaRPr lang="en-US" sz="1600" b="1" dirty="0"/>
          </a:p>
        </p:txBody>
      </p:sp>
    </p:spTree>
    <p:extLst>
      <p:ext uri="{BB962C8B-B14F-4D97-AF65-F5344CB8AC3E}">
        <p14:creationId xmlns:p14="http://schemas.microsoft.com/office/powerpoint/2010/main" val="394353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905000" y="2209800"/>
          <a:ext cx="57912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1"/>
          <p:cNvSpPr txBox="1">
            <a:spLocks noChangeArrowheads="1"/>
          </p:cNvSpPr>
          <p:nvPr/>
        </p:nvSpPr>
        <p:spPr bwMode="auto">
          <a:xfrm>
            <a:off x="1371600" y="5105400"/>
            <a:ext cx="7315200" cy="954107"/>
          </a:xfrm>
          <a:prstGeom prst="rect">
            <a:avLst/>
          </a:prstGeom>
          <a:noFill/>
          <a:ln w="9525">
            <a:noFill/>
            <a:miter lim="800000"/>
            <a:headEnd/>
            <a:tailEnd/>
          </a:ln>
        </p:spPr>
        <p:txBody>
          <a:bodyPr wrap="square">
            <a:spAutoFit/>
          </a:bodyPr>
          <a:lstStyle/>
          <a:p>
            <a:r>
              <a:rPr lang="en-US" sz="1400" dirty="0"/>
              <a:t>Diversification is the </a:t>
            </a:r>
            <a:r>
              <a:rPr lang="en-US" sz="1400" dirty="0" smtClean="0"/>
              <a:t>centerpiece </a:t>
            </a:r>
            <a:r>
              <a:rPr lang="en-US" sz="1400" dirty="0"/>
              <a:t>of JBIM’s </a:t>
            </a:r>
            <a:r>
              <a:rPr lang="en-US" sz="1400" dirty="0" smtClean="0"/>
              <a:t>balanced </a:t>
            </a:r>
            <a:r>
              <a:rPr lang="en-US" sz="1400" dirty="0"/>
              <a:t>portfolio investment approach.  </a:t>
            </a:r>
            <a:r>
              <a:rPr lang="en-US" sz="1400" dirty="0" smtClean="0"/>
              <a:t>Volatility </a:t>
            </a:r>
            <a:r>
              <a:rPr lang="en-US" sz="1400" dirty="0"/>
              <a:t>is inherent in investing.  Balancing </a:t>
            </a:r>
            <a:r>
              <a:rPr lang="en-US" sz="1400" dirty="0" smtClean="0"/>
              <a:t>risks and market volatility with expected returns requires a broadly diversified portfolio and a long-term investment horizon.  Maintaining a disciplined methodology to asset rebalancing is crucial to success.</a:t>
            </a:r>
            <a:endParaRPr lang="en-US" sz="1400" dirty="0"/>
          </a:p>
        </p:txBody>
      </p:sp>
      <p:sp>
        <p:nvSpPr>
          <p:cNvPr id="4" name="TextBox 3"/>
          <p:cNvSpPr txBox="1"/>
          <p:nvPr/>
        </p:nvSpPr>
        <p:spPr>
          <a:xfrm>
            <a:off x="0" y="1066800"/>
            <a:ext cx="9601200" cy="369332"/>
          </a:xfrm>
          <a:prstGeom prst="rect">
            <a:avLst/>
          </a:prstGeom>
          <a:noFill/>
        </p:spPr>
        <p:txBody>
          <a:bodyPr wrap="square" rtlCol="0">
            <a:spAutoFit/>
          </a:bodyPr>
          <a:lstStyle/>
          <a:p>
            <a:pPr algn="ctr"/>
            <a:r>
              <a:rPr lang="en-US" sz="1800" b="1" dirty="0" smtClean="0"/>
              <a:t>Components of Investment Return [Brinson, Hood &amp; Beebower (1986)]</a:t>
            </a:r>
            <a:endParaRPr lang="en-US" sz="1800" b="1" dirty="0"/>
          </a:p>
        </p:txBody>
      </p:sp>
      <p:sp>
        <p:nvSpPr>
          <p:cNvPr id="5"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ASSET ALLOCATION</a:t>
            </a:r>
            <a:endParaRPr lang="en-US" b="1" i="1" dirty="0" smtClean="0">
              <a:solidFill>
                <a:srgbClr val="969696"/>
              </a:solidFill>
            </a:endParaRPr>
          </a:p>
        </p:txBody>
      </p:sp>
      <p:sp>
        <p:nvSpPr>
          <p:cNvPr id="7" name="TextBox 6"/>
          <p:cNvSpPr txBox="1"/>
          <p:nvPr/>
        </p:nvSpPr>
        <p:spPr>
          <a:xfrm>
            <a:off x="1905000" y="1780401"/>
            <a:ext cx="1719943" cy="276999"/>
          </a:xfrm>
          <a:prstGeom prst="rect">
            <a:avLst/>
          </a:prstGeom>
          <a:noFill/>
        </p:spPr>
        <p:txBody>
          <a:bodyPr wrap="square" rtlCol="0">
            <a:spAutoFit/>
          </a:bodyPr>
          <a:lstStyle/>
          <a:p>
            <a:r>
              <a:rPr lang="en-US" sz="1200" dirty="0" smtClean="0">
                <a:solidFill>
                  <a:schemeClr val="accent2">
                    <a:lumMod val="75000"/>
                  </a:schemeClr>
                </a:solidFill>
              </a:rPr>
              <a:t>Security Selection – 4%</a:t>
            </a:r>
            <a:endParaRPr lang="en-US" sz="1200" dirty="0">
              <a:solidFill>
                <a:schemeClr val="accent2">
                  <a:lumMod val="75000"/>
                </a:schemeClr>
              </a:solidFill>
            </a:endParaRPr>
          </a:p>
        </p:txBody>
      </p:sp>
      <p:cxnSp>
        <p:nvCxnSpPr>
          <p:cNvPr id="9" name="Straight Connector 8"/>
          <p:cNvCxnSpPr>
            <a:stCxn id="7" idx="3"/>
          </p:cNvCxnSpPr>
          <p:nvPr/>
        </p:nvCxnSpPr>
        <p:spPr>
          <a:xfrm flipV="1">
            <a:off x="3624943" y="1918900"/>
            <a:ext cx="185057" cy="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10000" y="1918900"/>
            <a:ext cx="489857" cy="482769"/>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64628" y="1768595"/>
            <a:ext cx="1719943" cy="276999"/>
          </a:xfrm>
          <a:prstGeom prst="rect">
            <a:avLst/>
          </a:prstGeom>
          <a:noFill/>
        </p:spPr>
        <p:txBody>
          <a:bodyPr wrap="square" rtlCol="0">
            <a:spAutoFit/>
          </a:bodyPr>
          <a:lstStyle/>
          <a:p>
            <a:r>
              <a:rPr lang="en-US" sz="1200" dirty="0" smtClean="0">
                <a:solidFill>
                  <a:srgbClr val="DF9B3C"/>
                </a:solidFill>
              </a:rPr>
              <a:t>Market Timing– 2%</a:t>
            </a:r>
            <a:endParaRPr lang="en-US" sz="1200" dirty="0">
              <a:solidFill>
                <a:srgbClr val="DF9B3C"/>
              </a:solidFill>
            </a:endParaRPr>
          </a:p>
        </p:txBody>
      </p:sp>
      <p:cxnSp>
        <p:nvCxnSpPr>
          <p:cNvPr id="16" name="Straight Connector 15"/>
          <p:cNvCxnSpPr>
            <a:stCxn id="12" idx="1"/>
          </p:cNvCxnSpPr>
          <p:nvPr/>
        </p:nvCxnSpPr>
        <p:spPr>
          <a:xfrm flipH="1" flipV="1">
            <a:off x="5290457" y="1907094"/>
            <a:ext cx="174171" cy="1"/>
          </a:xfrm>
          <a:prstGeom prst="line">
            <a:avLst/>
          </a:prstGeom>
          <a:ln>
            <a:solidFill>
              <a:srgbClr val="DF9B3C"/>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702629" y="1907094"/>
            <a:ext cx="587828" cy="445427"/>
          </a:xfrm>
          <a:prstGeom prst="straightConnector1">
            <a:avLst/>
          </a:prstGeom>
          <a:ln>
            <a:solidFill>
              <a:srgbClr val="DF9B3C"/>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40228" y="3132266"/>
            <a:ext cx="1719943" cy="276999"/>
          </a:xfrm>
          <a:prstGeom prst="rect">
            <a:avLst/>
          </a:prstGeom>
          <a:noFill/>
        </p:spPr>
        <p:txBody>
          <a:bodyPr wrap="square" rtlCol="0">
            <a:spAutoFit/>
          </a:bodyPr>
          <a:lstStyle/>
          <a:p>
            <a:r>
              <a:rPr lang="en-US" sz="1200" dirty="0" smtClean="0">
                <a:solidFill>
                  <a:srgbClr val="2EA9E9"/>
                </a:solidFill>
              </a:rPr>
              <a:t>Asset Allocation – 94%</a:t>
            </a:r>
            <a:endParaRPr lang="en-US" sz="1200" dirty="0">
              <a:solidFill>
                <a:srgbClr val="2EA9E9"/>
              </a:solidFill>
            </a:endParaRPr>
          </a:p>
        </p:txBody>
      </p:sp>
      <p:cxnSp>
        <p:nvCxnSpPr>
          <p:cNvPr id="24" name="Straight Arrow Connector 23"/>
          <p:cNvCxnSpPr/>
          <p:nvPr/>
        </p:nvCxnSpPr>
        <p:spPr>
          <a:xfrm>
            <a:off x="1807029" y="3494314"/>
            <a:ext cx="957942" cy="10886"/>
          </a:xfrm>
          <a:prstGeom prst="straightConnector1">
            <a:avLst/>
          </a:prstGeom>
          <a:ln>
            <a:solidFill>
              <a:srgbClr val="2EA9E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82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030"/>
          <p:cNvSpPr txBox="1">
            <a:spLocks noChangeArrowheads="1"/>
          </p:cNvSpPr>
          <p:nvPr/>
        </p:nvSpPr>
        <p:spPr bwMode="auto">
          <a:xfrm>
            <a:off x="1120775" y="406400"/>
            <a:ext cx="7566025" cy="358775"/>
          </a:xfrm>
          <a:prstGeom prst="rect">
            <a:avLst/>
          </a:prstGeom>
          <a:noFill/>
          <a:ln>
            <a:miter lim="800000"/>
            <a:headEnd/>
            <a:tailEnd/>
          </a:ln>
        </p:spPr>
        <p:txBody>
          <a:bodyPr vert="horz" wrap="square" numCol="1" anchor="t" anchorCtr="0" compatLnSpc="1">
            <a:prstTxWarp prst="textNoShape">
              <a:avLst/>
            </a:prstTxWarp>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spcBef>
                <a:spcPct val="50000"/>
              </a:spcBef>
            </a:pPr>
            <a:r>
              <a:rPr lang="en-US" sz="1700" dirty="0" smtClean="0">
                <a:solidFill>
                  <a:srgbClr val="969696"/>
                </a:solidFill>
              </a:rPr>
              <a:t>ASSET ALLOCATION</a:t>
            </a:r>
            <a:endParaRPr lang="en-US" b="1" i="1" dirty="0" smtClean="0">
              <a:solidFill>
                <a:srgbClr val="969696"/>
              </a:solidFill>
            </a:endParaRPr>
          </a:p>
        </p:txBody>
      </p:sp>
      <p:sp>
        <p:nvSpPr>
          <p:cNvPr id="4" name="Rectangle 3"/>
          <p:cNvSpPr/>
          <p:nvPr/>
        </p:nvSpPr>
        <p:spPr bwMode="auto">
          <a:xfrm>
            <a:off x="968828" y="1324513"/>
            <a:ext cx="1828800" cy="914400"/>
          </a:xfrm>
          <a:prstGeom prst="rect">
            <a:avLst/>
          </a:prstGeom>
          <a:solidFill>
            <a:schemeClr val="accent4">
              <a:lumMod val="75000"/>
            </a:schemeClr>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Lucida Grande" pitchFamily="16" charset="0"/>
              <a:ea typeface="ヒラギノ角ゴ Pro W3" pitchFamily="16" charset="-128"/>
            </a:endParaRPr>
          </a:p>
        </p:txBody>
      </p:sp>
      <p:sp>
        <p:nvSpPr>
          <p:cNvPr id="5" name="TextBox 4"/>
          <p:cNvSpPr txBox="1"/>
          <p:nvPr/>
        </p:nvSpPr>
        <p:spPr>
          <a:xfrm>
            <a:off x="968828" y="1612436"/>
            <a:ext cx="1828800" cy="338554"/>
          </a:xfrm>
          <a:prstGeom prst="rect">
            <a:avLst/>
          </a:prstGeom>
          <a:noFill/>
        </p:spPr>
        <p:txBody>
          <a:bodyPr wrap="square" rtlCol="0">
            <a:spAutoFit/>
          </a:bodyPr>
          <a:lstStyle/>
          <a:p>
            <a:pPr algn="ctr"/>
            <a:r>
              <a:rPr lang="en-US" sz="1600" b="1" i="1" dirty="0" smtClean="0">
                <a:solidFill>
                  <a:schemeClr val="bg1"/>
                </a:solidFill>
              </a:rPr>
              <a:t>CASH</a:t>
            </a:r>
            <a:endParaRPr lang="en-US" sz="1600" b="1" i="1" dirty="0">
              <a:solidFill>
                <a:schemeClr val="bg1"/>
              </a:solidFill>
            </a:endParaRPr>
          </a:p>
        </p:txBody>
      </p:sp>
      <p:sp>
        <p:nvSpPr>
          <p:cNvPr id="7" name="Rectangle 6"/>
          <p:cNvSpPr/>
          <p:nvPr/>
        </p:nvSpPr>
        <p:spPr bwMode="auto">
          <a:xfrm>
            <a:off x="968828" y="2542985"/>
            <a:ext cx="1828800" cy="914400"/>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Lucida Grande" pitchFamily="16" charset="0"/>
              <a:ea typeface="ヒラギノ角ゴ Pro W3" pitchFamily="16" charset="-128"/>
            </a:endParaRPr>
          </a:p>
        </p:txBody>
      </p:sp>
      <p:sp>
        <p:nvSpPr>
          <p:cNvPr id="9" name="Rectangle 8"/>
          <p:cNvSpPr/>
          <p:nvPr/>
        </p:nvSpPr>
        <p:spPr bwMode="auto">
          <a:xfrm>
            <a:off x="968828" y="3761457"/>
            <a:ext cx="1828800" cy="914400"/>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Lucida Grande" pitchFamily="16" charset="0"/>
              <a:ea typeface="ヒラギノ角ゴ Pro W3" pitchFamily="16" charset="-128"/>
            </a:endParaRPr>
          </a:p>
        </p:txBody>
      </p:sp>
      <p:sp>
        <p:nvSpPr>
          <p:cNvPr id="10" name="Rectangle 9"/>
          <p:cNvSpPr/>
          <p:nvPr/>
        </p:nvSpPr>
        <p:spPr bwMode="auto">
          <a:xfrm>
            <a:off x="968828" y="4979929"/>
            <a:ext cx="1828800" cy="914400"/>
          </a:xfrm>
          <a:prstGeom prst="rect">
            <a:avLst/>
          </a:prstGeom>
          <a:solidFill>
            <a:schemeClr val="bg2">
              <a:lumMod val="25000"/>
            </a:schemeClr>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Lucida Grande" pitchFamily="16" charset="0"/>
              <a:ea typeface="ヒラギノ角ゴ Pro W3" pitchFamily="16" charset="-128"/>
            </a:endParaRPr>
          </a:p>
        </p:txBody>
      </p:sp>
      <p:sp>
        <p:nvSpPr>
          <p:cNvPr id="11" name="TextBox 10"/>
          <p:cNvSpPr txBox="1"/>
          <p:nvPr/>
        </p:nvSpPr>
        <p:spPr>
          <a:xfrm>
            <a:off x="968828" y="2830908"/>
            <a:ext cx="1828800" cy="338554"/>
          </a:xfrm>
          <a:prstGeom prst="rect">
            <a:avLst/>
          </a:prstGeom>
          <a:noFill/>
        </p:spPr>
        <p:txBody>
          <a:bodyPr wrap="square" rtlCol="0">
            <a:spAutoFit/>
          </a:bodyPr>
          <a:lstStyle/>
          <a:p>
            <a:pPr algn="ctr"/>
            <a:r>
              <a:rPr lang="en-US" sz="1600" b="1" i="1" dirty="0" smtClean="0">
                <a:solidFill>
                  <a:schemeClr val="bg1"/>
                </a:solidFill>
              </a:rPr>
              <a:t>BONDS</a:t>
            </a:r>
            <a:endParaRPr lang="en-US" sz="1600" b="1" i="1" dirty="0">
              <a:solidFill>
                <a:schemeClr val="bg1"/>
              </a:solidFill>
            </a:endParaRPr>
          </a:p>
        </p:txBody>
      </p:sp>
      <p:sp>
        <p:nvSpPr>
          <p:cNvPr id="12" name="TextBox 11"/>
          <p:cNvSpPr txBox="1"/>
          <p:nvPr/>
        </p:nvSpPr>
        <p:spPr>
          <a:xfrm>
            <a:off x="968828" y="4049380"/>
            <a:ext cx="1828800" cy="338554"/>
          </a:xfrm>
          <a:prstGeom prst="rect">
            <a:avLst/>
          </a:prstGeom>
          <a:noFill/>
        </p:spPr>
        <p:txBody>
          <a:bodyPr wrap="square" rtlCol="0">
            <a:spAutoFit/>
          </a:bodyPr>
          <a:lstStyle/>
          <a:p>
            <a:pPr algn="ctr"/>
            <a:r>
              <a:rPr lang="en-US" sz="1600" b="1" i="1" dirty="0" smtClean="0">
                <a:solidFill>
                  <a:schemeClr val="bg1"/>
                </a:solidFill>
              </a:rPr>
              <a:t>STOCKS</a:t>
            </a:r>
            <a:endParaRPr lang="en-US" sz="1600" b="1" i="1" dirty="0">
              <a:solidFill>
                <a:schemeClr val="bg1"/>
              </a:solidFill>
            </a:endParaRPr>
          </a:p>
        </p:txBody>
      </p:sp>
      <p:sp>
        <p:nvSpPr>
          <p:cNvPr id="13" name="TextBox 12"/>
          <p:cNvSpPr txBox="1"/>
          <p:nvPr/>
        </p:nvSpPr>
        <p:spPr>
          <a:xfrm>
            <a:off x="968828" y="5267852"/>
            <a:ext cx="1828800" cy="338554"/>
          </a:xfrm>
          <a:prstGeom prst="rect">
            <a:avLst/>
          </a:prstGeom>
          <a:noFill/>
        </p:spPr>
        <p:txBody>
          <a:bodyPr wrap="square" rtlCol="0">
            <a:spAutoFit/>
          </a:bodyPr>
          <a:lstStyle/>
          <a:p>
            <a:pPr algn="ctr"/>
            <a:r>
              <a:rPr lang="en-US" sz="1600" b="1" i="1" dirty="0" smtClean="0">
                <a:solidFill>
                  <a:schemeClr val="bg1"/>
                </a:solidFill>
              </a:rPr>
              <a:t>ALTERNATIVES</a:t>
            </a:r>
            <a:endParaRPr lang="en-US" sz="1600" b="1" i="1" dirty="0">
              <a:solidFill>
                <a:schemeClr val="bg1"/>
              </a:solidFill>
            </a:endParaRPr>
          </a:p>
        </p:txBody>
      </p:sp>
      <p:sp>
        <p:nvSpPr>
          <p:cNvPr id="14" name="Rectangle 13"/>
          <p:cNvSpPr/>
          <p:nvPr/>
        </p:nvSpPr>
        <p:spPr bwMode="auto">
          <a:xfrm>
            <a:off x="3048000" y="1324513"/>
            <a:ext cx="5867400" cy="914400"/>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ctr"/>
            <a:r>
              <a:rPr lang="en-US" sz="1600" b="1" i="1" dirty="0" smtClean="0"/>
              <a:t>Liquidity Requirements</a:t>
            </a:r>
          </a:p>
          <a:p>
            <a:pPr algn="ctr"/>
            <a:r>
              <a:rPr lang="en-US" sz="1600" i="1" dirty="0" smtClean="0"/>
              <a:t>Temporary Safe Haven</a:t>
            </a:r>
          </a:p>
          <a:p>
            <a:pPr algn="ctr"/>
            <a:r>
              <a:rPr lang="en-US" sz="1600" i="1" dirty="0" smtClean="0"/>
              <a:t>Risk Management </a:t>
            </a:r>
            <a:endParaRPr lang="en-US" sz="1600" i="1" dirty="0"/>
          </a:p>
        </p:txBody>
      </p:sp>
      <p:sp>
        <p:nvSpPr>
          <p:cNvPr id="16" name="Rectangle 15"/>
          <p:cNvSpPr/>
          <p:nvPr/>
        </p:nvSpPr>
        <p:spPr bwMode="auto">
          <a:xfrm>
            <a:off x="3048000" y="2542984"/>
            <a:ext cx="5867400" cy="914401"/>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ctr"/>
            <a:r>
              <a:rPr lang="en-US" sz="1600" b="1" i="1" dirty="0" smtClean="0"/>
              <a:t>Income Generation</a:t>
            </a:r>
            <a:endParaRPr lang="en-US" sz="1600" i="1" dirty="0" smtClean="0"/>
          </a:p>
          <a:p>
            <a:pPr algn="ctr"/>
            <a:r>
              <a:rPr lang="en-US" sz="1600" i="1" dirty="0" smtClean="0"/>
              <a:t>Volatility Control</a:t>
            </a:r>
          </a:p>
          <a:p>
            <a:pPr algn="ctr"/>
            <a:r>
              <a:rPr lang="en-US" sz="1600" i="1" dirty="0" smtClean="0"/>
              <a:t>Asset Diversification</a:t>
            </a:r>
            <a:endParaRPr lang="en-US" sz="1600" i="1" dirty="0"/>
          </a:p>
        </p:txBody>
      </p:sp>
      <p:sp>
        <p:nvSpPr>
          <p:cNvPr id="17" name="Rectangle 16"/>
          <p:cNvSpPr/>
          <p:nvPr/>
        </p:nvSpPr>
        <p:spPr bwMode="auto">
          <a:xfrm>
            <a:off x="3048000" y="3761456"/>
            <a:ext cx="5867400" cy="914401"/>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ctr"/>
            <a:r>
              <a:rPr lang="en-US" sz="1600" b="1" i="1" dirty="0" smtClean="0"/>
              <a:t>Principal Growth</a:t>
            </a:r>
          </a:p>
          <a:p>
            <a:pPr algn="ctr"/>
            <a:r>
              <a:rPr lang="en-US" sz="1600" i="1" dirty="0" smtClean="0"/>
              <a:t>Inflation Protection</a:t>
            </a:r>
          </a:p>
          <a:p>
            <a:pPr algn="ctr"/>
            <a:r>
              <a:rPr lang="en-US" sz="1600" i="1" dirty="0" smtClean="0"/>
              <a:t>Asset Diversification</a:t>
            </a:r>
            <a:endParaRPr lang="en-US" sz="1600" i="1" dirty="0"/>
          </a:p>
        </p:txBody>
      </p:sp>
      <p:sp>
        <p:nvSpPr>
          <p:cNvPr id="18" name="Rectangle 17"/>
          <p:cNvSpPr/>
          <p:nvPr/>
        </p:nvSpPr>
        <p:spPr bwMode="auto">
          <a:xfrm>
            <a:off x="3048000" y="4979928"/>
            <a:ext cx="5867400" cy="914401"/>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ctr"/>
            <a:r>
              <a:rPr lang="en-US" sz="1600" b="1" i="1" dirty="0" smtClean="0"/>
              <a:t>Asset Diversification</a:t>
            </a:r>
          </a:p>
          <a:p>
            <a:pPr algn="ctr"/>
            <a:r>
              <a:rPr lang="en-US" sz="1600" i="1" dirty="0" smtClean="0"/>
              <a:t>Inflation Protection</a:t>
            </a:r>
          </a:p>
          <a:p>
            <a:pPr algn="ctr"/>
            <a:r>
              <a:rPr lang="en-US" sz="1600" i="1" dirty="0" smtClean="0"/>
              <a:t>Non-Correlation</a:t>
            </a:r>
            <a:endParaRPr lang="en-US" sz="1600" i="1" dirty="0"/>
          </a:p>
        </p:txBody>
      </p:sp>
    </p:spTree>
    <p:extLst>
      <p:ext uri="{BB962C8B-B14F-4D97-AF65-F5344CB8AC3E}">
        <p14:creationId xmlns:p14="http://schemas.microsoft.com/office/powerpoint/2010/main" val="3098448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1160</TotalTime>
  <Words>710</Words>
  <Application>Microsoft Office PowerPoint</Application>
  <PresentationFormat>On-screen Show (4:3)</PresentationFormat>
  <Paragraphs>146</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Corbel</vt:lpstr>
      <vt:lpstr>Lucida Grande</vt:lpstr>
      <vt:lpstr>Wingdings</vt:lpstr>
      <vt:lpstr>ヒラギノ角ゴ Pro W3</vt:lpstr>
      <vt:lpstr>Parallax</vt:lpstr>
      <vt:lpstr> GRAND LODGE OF WISCONSIN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 LODGE OF WISCONSIN</dc:title>
  <dc:creator>Jeff Bryden</dc:creator>
  <cp:lastModifiedBy>Jeff Bryden</cp:lastModifiedBy>
  <cp:revision>64</cp:revision>
  <cp:lastPrinted>2017-01-03T16:29:35Z</cp:lastPrinted>
  <dcterms:created xsi:type="dcterms:W3CDTF">2016-04-28T14:23:11Z</dcterms:created>
  <dcterms:modified xsi:type="dcterms:W3CDTF">2017-01-03T17:30:44Z</dcterms:modified>
</cp:coreProperties>
</file>