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71" r:id="rId13"/>
    <p:sldId id="267" r:id="rId14"/>
    <p:sldId id="274" r:id="rId15"/>
    <p:sldId id="275" r:id="rId16"/>
    <p:sldId id="268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0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2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9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AFE5-1DB7-5442-9E8D-3684B1C9A063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9D5E4-5A83-DD4A-821B-B9D1A87534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7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163D-BDFC-2B4B-B7BD-C23079B4A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merican Typewriter" panose="02090604020004020304" pitchFamily="18" charset="77"/>
              </a:rPr>
              <a:t>A Short History of Freemasonry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C4235-C314-404E-AAF9-2CEB1AABD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Written by Bob Roth</a:t>
            </a:r>
          </a:p>
        </p:txBody>
      </p:sp>
    </p:spTree>
    <p:extLst>
      <p:ext uri="{BB962C8B-B14F-4D97-AF65-F5344CB8AC3E}">
        <p14:creationId xmlns:p14="http://schemas.microsoft.com/office/powerpoint/2010/main" val="7230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C64AE-49E2-1044-92C0-60B2EC9ED5CC}"/>
              </a:ext>
            </a:extLst>
          </p:cNvPr>
          <p:cNvSpPr/>
          <p:nvPr/>
        </p:nvSpPr>
        <p:spPr>
          <a:xfrm>
            <a:off x="0" y="1051915"/>
            <a:ext cx="81633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merican Typewriter" panose="02090604020004020304" pitchFamily="18" charset="77"/>
              </a:rPr>
              <a:t>(Regius Poem) 1390</a:t>
            </a:r>
          </a:p>
          <a:p>
            <a:endParaRPr lang="en-US" sz="3600" dirty="0">
              <a:latin typeface="American Typewriter" panose="02090604020004020304" pitchFamily="18" charset="77"/>
            </a:endParaRPr>
          </a:p>
          <a:p>
            <a:r>
              <a:rPr lang="en-US" sz="3600" dirty="0">
                <a:latin typeface="American Typewriter" panose="02090604020004020304" pitchFamily="18" charset="77"/>
              </a:rPr>
              <a:t>Matthew Cooke Manuscript  1450</a:t>
            </a:r>
          </a:p>
          <a:p>
            <a:r>
              <a:rPr lang="en-US" sz="3600" dirty="0">
                <a:latin typeface="American Typewriter" panose="02090604020004020304" pitchFamily="18" charset="77"/>
              </a:rPr>
              <a:t> </a:t>
            </a:r>
          </a:p>
          <a:p>
            <a:r>
              <a:rPr lang="en-US" sz="3600" dirty="0">
                <a:latin typeface="American Typewriter" panose="02090604020004020304" pitchFamily="18" charset="77"/>
              </a:rPr>
              <a:t>Regensburg Statutes 1459</a:t>
            </a:r>
          </a:p>
          <a:p>
            <a:endParaRPr lang="en-US" sz="3600" dirty="0">
              <a:latin typeface="American Typewriter" panose="0209060402000402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58CB3-0536-6B48-96EC-8DB78D230CE8}"/>
              </a:ext>
            </a:extLst>
          </p:cNvPr>
          <p:cNvSpPr txBox="1"/>
          <p:nvPr/>
        </p:nvSpPr>
        <p:spPr>
          <a:xfrm>
            <a:off x="0" y="0"/>
            <a:ext cx="6660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Historical Evidence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50380FC9-9032-5B4B-B7C6-7D4ABB43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485900"/>
            <a:ext cx="381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6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B9C5-85E6-8646-AA77-D3ED16DC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500EF-599D-A24E-B7E2-31F52584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he Cooke Manuscript - St.Petersburg Lodge 139 F. &amp; A. M.">
            <a:extLst>
              <a:ext uri="{FF2B5EF4-FFF2-40B4-BE49-F238E27FC236}">
                <a16:creationId xmlns:a16="http://schemas.microsoft.com/office/drawing/2014/main" id="{0E916F02-3556-2140-8E24-7EEF26A3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00" y="804519"/>
            <a:ext cx="10004599" cy="51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9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33F38F-4D90-F345-A915-1BFFC61A7B4B}"/>
              </a:ext>
            </a:extLst>
          </p:cNvPr>
          <p:cNvSpPr/>
          <p:nvPr/>
        </p:nvSpPr>
        <p:spPr>
          <a:xfrm>
            <a:off x="0" y="0"/>
            <a:ext cx="94726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The Lodge of Edinburgh</a:t>
            </a:r>
          </a:p>
          <a:p>
            <a:r>
              <a:rPr lang="en-US" sz="5400" dirty="0">
                <a:latin typeface="American Typewriter" panose="02090604020004020304" pitchFamily="18" charset="77"/>
              </a:rPr>
              <a:t>(Mary's Chapel), No.1, 1599</a:t>
            </a:r>
          </a:p>
        </p:txBody>
      </p:sp>
      <p:pic>
        <p:nvPicPr>
          <p:cNvPr id="15362" name="Picture 2" descr="Exterior, The Lodge of Edinburgh (Mary's Chapel) No. 1, Hill Street -  LESLIE HOSSACK">
            <a:extLst>
              <a:ext uri="{FF2B5EF4-FFF2-40B4-BE49-F238E27FC236}">
                <a16:creationId xmlns:a16="http://schemas.microsoft.com/office/drawing/2014/main" id="{338AC168-8F74-144F-B6DC-78C4DA3F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32" y="1834645"/>
            <a:ext cx="6242736" cy="49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7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523F0-A9B5-D649-949B-EF65F5A49246}"/>
              </a:ext>
            </a:extLst>
          </p:cNvPr>
          <p:cNvSpPr txBox="1"/>
          <p:nvPr/>
        </p:nvSpPr>
        <p:spPr>
          <a:xfrm>
            <a:off x="0" y="0"/>
            <a:ext cx="9251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1717 The Lodge Goes Public</a:t>
            </a:r>
          </a:p>
        </p:txBody>
      </p:sp>
      <p:pic>
        <p:nvPicPr>
          <p:cNvPr id="11266" name="Picture 2" descr="Freemasons For Dummies: October 2017">
            <a:extLst>
              <a:ext uri="{FF2B5EF4-FFF2-40B4-BE49-F238E27FC236}">
                <a16:creationId xmlns:a16="http://schemas.microsoft.com/office/drawing/2014/main" id="{C9EC6A38-414F-C54C-820B-8B025F2B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8" y="897862"/>
            <a:ext cx="8213124" cy="5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2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7349-2F47-E74D-86BA-CBD9571C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FA9D-6112-5D44-9CCB-0A3E3D76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Origin Of Freemasonry In Question | Dallas Freemasonry">
            <a:extLst>
              <a:ext uri="{FF2B5EF4-FFF2-40B4-BE49-F238E27FC236}">
                <a16:creationId xmlns:a16="http://schemas.microsoft.com/office/drawing/2014/main" id="{D514C948-D6D8-0C41-B018-D9A60DC8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0"/>
            <a:ext cx="1033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AE26-5BA1-3842-A65B-D52F1921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D5EC-82D5-774E-B754-058296B0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he Freemasons Hall, home of The United Grand Lodge of England: Uncovering  a few hidden treasures | Grand lodge, Freemason lodge, Freemason">
            <a:extLst>
              <a:ext uri="{FF2B5EF4-FFF2-40B4-BE49-F238E27FC236}">
                <a16:creationId xmlns:a16="http://schemas.microsoft.com/office/drawing/2014/main" id="{DDDA3938-D12A-9243-92C8-E3408E70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38" y="-14427"/>
            <a:ext cx="4250724" cy="68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8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DBCE-E690-D747-A20C-9DE90842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8456-872F-4440-A3CE-C6C6F46B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Seven pubs associated with Masonic Lodges - Dr. David Harrison">
            <a:extLst>
              <a:ext uri="{FF2B5EF4-FFF2-40B4-BE49-F238E27FC236}">
                <a16:creationId xmlns:a16="http://schemas.microsoft.com/office/drawing/2014/main" id="{2D4F5BD1-D403-0C47-AAB7-C1EE4EBE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99" y="923330"/>
            <a:ext cx="7792002" cy="59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5F07F-8F98-5344-BE90-44380C247685}"/>
              </a:ext>
            </a:extLst>
          </p:cNvPr>
          <p:cNvSpPr txBox="1"/>
          <p:nvPr/>
        </p:nvSpPr>
        <p:spPr>
          <a:xfrm>
            <a:off x="0" y="0"/>
            <a:ext cx="5335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Colonial Lodges</a:t>
            </a:r>
          </a:p>
        </p:txBody>
      </p:sp>
    </p:spTree>
    <p:extLst>
      <p:ext uri="{BB962C8B-B14F-4D97-AF65-F5344CB8AC3E}">
        <p14:creationId xmlns:p14="http://schemas.microsoft.com/office/powerpoint/2010/main" val="44311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BFF1-52CC-2B45-A4C7-75535459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B99A-02BD-CA41-AA97-98DEED74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Scottish Rite - Robert Burns as a Freemason">
            <a:extLst>
              <a:ext uri="{FF2B5EF4-FFF2-40B4-BE49-F238E27FC236}">
                <a16:creationId xmlns:a16="http://schemas.microsoft.com/office/drawing/2014/main" id="{9CB0DB1F-2754-574A-B4AF-BAD0E357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4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8B1C-2752-2243-8EDB-D46FCD87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06AA-6EF3-1E40-8178-B0CF9C9E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Psssttt... Masonic Freemasons' secrets are not as mysterious as you think -  Chicago Tribune">
            <a:extLst>
              <a:ext uri="{FF2B5EF4-FFF2-40B4-BE49-F238E27FC236}">
                <a16:creationId xmlns:a16="http://schemas.microsoft.com/office/drawing/2014/main" id="{5A5300FD-4C8F-9545-90F2-9C611CE2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1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C00A-0A79-6E42-A199-15C0470C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88F3-E832-DA48-AB4F-A925E797E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nitiation - Simple English Wikipedia, the free encyclopedia">
            <a:extLst>
              <a:ext uri="{FF2B5EF4-FFF2-40B4-BE49-F238E27FC236}">
                <a16:creationId xmlns:a16="http://schemas.microsoft.com/office/drawing/2014/main" id="{B3A195AA-2891-654B-A816-738D8404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40" y="804519"/>
            <a:ext cx="9630920" cy="6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F1B67-AC5E-9945-BA65-B13ABB0CADF5}"/>
              </a:ext>
            </a:extLst>
          </p:cNvPr>
          <p:cNvSpPr txBox="1"/>
          <p:nvPr/>
        </p:nvSpPr>
        <p:spPr>
          <a:xfrm>
            <a:off x="0" y="0"/>
            <a:ext cx="5660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Masonic History</a:t>
            </a:r>
          </a:p>
        </p:txBody>
      </p:sp>
    </p:spTree>
    <p:extLst>
      <p:ext uri="{BB962C8B-B14F-4D97-AF65-F5344CB8AC3E}">
        <p14:creationId xmlns:p14="http://schemas.microsoft.com/office/powerpoint/2010/main" val="283635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2FDE-B645-3846-8712-04E8BCA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EBABF-BDB6-9646-89E3-F75C587E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uddy waters | OUPblog">
            <a:extLst>
              <a:ext uri="{FF2B5EF4-FFF2-40B4-BE49-F238E27FC236}">
                <a16:creationId xmlns:a16="http://schemas.microsoft.com/office/drawing/2014/main" id="{B371B1E8-1B5E-AA4A-9E8C-59105142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5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B3A7F-25C7-5C43-AFF8-50FB9915FAA0}"/>
              </a:ext>
            </a:extLst>
          </p:cNvPr>
          <p:cNvSpPr txBox="1"/>
          <p:nvPr/>
        </p:nvSpPr>
        <p:spPr>
          <a:xfrm>
            <a:off x="0" y="9266"/>
            <a:ext cx="9286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Masonic History is…Muddy</a:t>
            </a:r>
          </a:p>
        </p:txBody>
      </p:sp>
    </p:spTree>
    <p:extLst>
      <p:ext uri="{BB962C8B-B14F-4D97-AF65-F5344CB8AC3E}">
        <p14:creationId xmlns:p14="http://schemas.microsoft.com/office/powerpoint/2010/main" val="100861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175E-3BD6-0D48-A39A-BEE6E1ED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2ABC-E5C0-8C44-B2ED-F3FB102BF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gius Manuscript | MASONIC VIBE">
            <a:extLst>
              <a:ext uri="{FF2B5EF4-FFF2-40B4-BE49-F238E27FC236}">
                <a16:creationId xmlns:a16="http://schemas.microsoft.com/office/drawing/2014/main" id="{F2D5C023-42AE-7B48-B552-EA9E21B8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2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9C6CB2-D8E0-AA48-A961-B2D229433DDF}"/>
              </a:ext>
            </a:extLst>
          </p:cNvPr>
          <p:cNvSpPr txBox="1"/>
          <p:nvPr/>
        </p:nvSpPr>
        <p:spPr>
          <a:xfrm>
            <a:off x="0" y="0"/>
            <a:ext cx="6512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Two Main Theories</a:t>
            </a:r>
          </a:p>
        </p:txBody>
      </p:sp>
      <p:pic>
        <p:nvPicPr>
          <p:cNvPr id="4098" name="Picture 2" descr="Knights Templar — Warrior monks of Christianity | by Peter Preskar |  History of Yesterday | Medium">
            <a:extLst>
              <a:ext uri="{FF2B5EF4-FFF2-40B4-BE49-F238E27FC236}">
                <a16:creationId xmlns:a16="http://schemas.microsoft.com/office/drawing/2014/main" id="{C5930AE6-08D6-5748-A816-089ACED5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605"/>
            <a:ext cx="5152767" cy="53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dieval stone masons | on the walls of an Underground stati… | Flickr">
            <a:extLst>
              <a:ext uri="{FF2B5EF4-FFF2-40B4-BE49-F238E27FC236}">
                <a16:creationId xmlns:a16="http://schemas.microsoft.com/office/drawing/2014/main" id="{A69FA9DB-BE64-6247-AA14-2216E6B6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59" y="830992"/>
            <a:ext cx="6998042" cy="52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8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A6FC-77B5-B445-B150-5C75D53D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9D1D-E16F-144A-91F9-E103259C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avid Tetard - Portfolio">
            <a:extLst>
              <a:ext uri="{FF2B5EF4-FFF2-40B4-BE49-F238E27FC236}">
                <a16:creationId xmlns:a16="http://schemas.microsoft.com/office/drawing/2014/main" id="{3587C58B-2F27-9449-8950-5749EEFF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996950"/>
            <a:ext cx="65024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FD012-6280-A04A-A658-11292058944F}"/>
              </a:ext>
            </a:extLst>
          </p:cNvPr>
          <p:cNvSpPr txBox="1"/>
          <p:nvPr/>
        </p:nvSpPr>
        <p:spPr>
          <a:xfrm>
            <a:off x="0" y="0"/>
            <a:ext cx="553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Templar Theory</a:t>
            </a:r>
          </a:p>
        </p:txBody>
      </p:sp>
    </p:spTree>
    <p:extLst>
      <p:ext uri="{BB962C8B-B14F-4D97-AF65-F5344CB8AC3E}">
        <p14:creationId xmlns:p14="http://schemas.microsoft.com/office/powerpoint/2010/main" val="342990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FF39-7D08-1446-BFFA-384A1BEF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8B59-23FC-1E42-9E1B-130E6A7CB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riday the 13th, Fake News and the Real Knights Templar | Time">
            <a:extLst>
              <a:ext uri="{FF2B5EF4-FFF2-40B4-BE49-F238E27FC236}">
                <a16:creationId xmlns:a16="http://schemas.microsoft.com/office/drawing/2014/main" id="{B7E7B0CE-FE23-3D48-8AE4-E7AD275C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0"/>
            <a:ext cx="1055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7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0811-2510-CC48-9FCC-A08F3A8C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71AE-F3C4-F94A-B295-B6935330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What links the Freemasons and Knights Templar? - Beardy History">
            <a:extLst>
              <a:ext uri="{FF2B5EF4-FFF2-40B4-BE49-F238E27FC236}">
                <a16:creationId xmlns:a16="http://schemas.microsoft.com/office/drawing/2014/main" id="{83D46FA5-4176-9249-BE89-342DABDD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eval Masons and Gothic Cathedrals">
            <a:extLst>
              <a:ext uri="{FF2B5EF4-FFF2-40B4-BE49-F238E27FC236}">
                <a16:creationId xmlns:a16="http://schemas.microsoft.com/office/drawing/2014/main" id="{9CCA10E8-C3EA-8341-89D8-63A35AC2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7" y="844826"/>
            <a:ext cx="4008783" cy="60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53704-7630-1041-816D-FD7B2B3DB692}"/>
              </a:ext>
            </a:extLst>
          </p:cNvPr>
          <p:cNvSpPr txBox="1"/>
          <p:nvPr/>
        </p:nvSpPr>
        <p:spPr>
          <a:xfrm>
            <a:off x="0" y="0"/>
            <a:ext cx="10571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merican Typewriter" panose="02090604020004020304" pitchFamily="18" charset="77"/>
              </a:rPr>
              <a:t>Medieval Stone Masons Theory</a:t>
            </a:r>
          </a:p>
        </p:txBody>
      </p:sp>
      <p:pic>
        <p:nvPicPr>
          <p:cNvPr id="5124" name="Picture 4" descr="Stone Masonry| A World of Stone – Master Stone Mason | Puzzle art, Jigsaw  puzzles art, Fine art prints">
            <a:extLst>
              <a:ext uri="{FF2B5EF4-FFF2-40B4-BE49-F238E27FC236}">
                <a16:creationId xmlns:a16="http://schemas.microsoft.com/office/drawing/2014/main" id="{F3C3F515-6BC1-9E4D-982A-B069CB1A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85" y="844826"/>
            <a:ext cx="4619844" cy="60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824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{AFD077C4-E3B6-B540-B4DE-81E20AB630A4}tf10001119</Template>
  <TotalTime>131</TotalTime>
  <Words>60</Words>
  <Application>Microsoft Macintosh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American Typewriter</vt:lpstr>
      <vt:lpstr>Arial</vt:lpstr>
      <vt:lpstr>Rockwell</vt:lpstr>
      <vt:lpstr>Gallery</vt:lpstr>
      <vt:lpstr>A Short History of Freemasonry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History of Freemasonry</dc:title>
  <dc:creator>Luedke, Christopher M</dc:creator>
  <cp:lastModifiedBy>Luedke, Christopher M</cp:lastModifiedBy>
  <cp:revision>11</cp:revision>
  <dcterms:created xsi:type="dcterms:W3CDTF">2021-03-05T16:48:35Z</dcterms:created>
  <dcterms:modified xsi:type="dcterms:W3CDTF">2021-03-08T14:13:18Z</dcterms:modified>
</cp:coreProperties>
</file>